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5" r:id="rId2"/>
    <p:sldId id="274" r:id="rId3"/>
    <p:sldId id="256" r:id="rId4"/>
    <p:sldId id="258" r:id="rId5"/>
    <p:sldId id="273" r:id="rId6"/>
    <p:sldId id="269" r:id="rId7"/>
    <p:sldId id="268" r:id="rId8"/>
    <p:sldId id="270" r:id="rId9"/>
    <p:sldId id="259" r:id="rId10"/>
    <p:sldId id="264" r:id="rId11"/>
    <p:sldId id="265"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5A0"/>
    <a:srgbClr val="FFFF99"/>
    <a:srgbClr val="FFFF66"/>
    <a:srgbClr val="99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46" autoAdjust="0"/>
  </p:normalViewPr>
  <p:slideViewPr>
    <p:cSldViewPr>
      <p:cViewPr>
        <p:scale>
          <a:sx n="80" d="100"/>
          <a:sy n="80" d="100"/>
        </p:scale>
        <p:origin x="-108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EAF71-6385-4A97-9ADA-B2AC79E9818B}" type="datetimeFigureOut">
              <a:rPr lang="en-GB" smtClean="0"/>
              <a:pPr/>
              <a:t>17/06/2015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F963E-3D3E-4F96-B634-996098444FE5}" type="slidenum">
              <a:rPr lang="en-GB" smtClean="0"/>
              <a:pPr/>
              <a:t>‹#›</a:t>
            </a:fld>
            <a:endParaRPr lang="en-GB"/>
          </a:p>
        </p:txBody>
      </p:sp>
    </p:spTree>
    <p:extLst>
      <p:ext uri="{BB962C8B-B14F-4D97-AF65-F5344CB8AC3E}">
        <p14:creationId xmlns:p14="http://schemas.microsoft.com/office/powerpoint/2010/main" val="408211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0F963E-3D3E-4F96-B634-996098444FE5}" type="slidenum">
              <a:rPr lang="en-GB" smtClean="0"/>
              <a:pPr/>
              <a:t>5</a:t>
            </a:fld>
            <a:endParaRPr lang="en-GB"/>
          </a:p>
        </p:txBody>
      </p:sp>
    </p:spTree>
    <p:extLst>
      <p:ext uri="{BB962C8B-B14F-4D97-AF65-F5344CB8AC3E}">
        <p14:creationId xmlns:p14="http://schemas.microsoft.com/office/powerpoint/2010/main" val="113522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3115408" y="2017980"/>
            <a:ext cx="4756675" cy="2541530"/>
          </a:xfrm>
        </p:spPr>
        <p:txBody>
          <a:bodyPr/>
          <a:lstStyle>
            <a:lvl1pPr algn="l">
              <a:defRPr>
                <a:solidFill>
                  <a:schemeClr val="bg1"/>
                </a:solidFill>
                <a:latin typeface="Arial Rounded MT Bold"/>
                <a:cs typeface="Arial Rounded MT Bold"/>
              </a:defRPr>
            </a:lvl1pPr>
          </a:lstStyle>
          <a:p>
            <a:r>
              <a:rPr lang="en-GB" dirty="0" smtClean="0"/>
              <a:t>Click to edit Master title style</a:t>
            </a:r>
            <a:endParaRPr lang="en-US" dirty="0"/>
          </a:p>
        </p:txBody>
      </p:sp>
    </p:spTree>
    <p:extLst>
      <p:ext uri="{BB962C8B-B14F-4D97-AF65-F5344CB8AC3E}">
        <p14:creationId xmlns:p14="http://schemas.microsoft.com/office/powerpoint/2010/main" val="1096028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4DB4D-AC32-4950-958A-B249985D7F63}" type="datetimeFigureOut">
              <a:rPr lang="en-GB" smtClean="0"/>
              <a:pPr/>
              <a:t>17/06/2015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3B669-3765-4FFF-885D-6BAE0D66502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latin typeface="Calibri" pitchFamily="34" charset="0"/>
              </a:rPr>
              <a:t/>
            </a:r>
            <a:br>
              <a:rPr lang="en-GB" sz="2800" dirty="0">
                <a:latin typeface="Calibri" pitchFamily="34" charset="0"/>
              </a:rPr>
            </a:br>
            <a:r>
              <a:rPr lang="en-GB" sz="3200" b="1" dirty="0">
                <a:latin typeface="Calibri" pitchFamily="34" charset="0"/>
              </a:rPr>
              <a:t>Coaching </a:t>
            </a:r>
            <a:r>
              <a:rPr lang="en-GB" sz="3200" b="1" dirty="0" smtClean="0">
                <a:latin typeface="Calibri" pitchFamily="34" charset="0"/>
              </a:rPr>
              <a:t>Pack</a:t>
            </a:r>
            <a:r>
              <a:rPr lang="en-GB" sz="3200" b="1" dirty="0">
                <a:latin typeface="Calibri" pitchFamily="34" charset="0"/>
              </a:rPr>
              <a:t/>
            </a:r>
            <a:br>
              <a:rPr lang="en-GB" sz="3200" b="1" dirty="0">
                <a:latin typeface="Calibri" pitchFamily="34" charset="0"/>
              </a:rPr>
            </a:br>
            <a:r>
              <a:rPr lang="en-GB" sz="3200" b="1" dirty="0" smtClean="0">
                <a:latin typeface="Calibri" pitchFamily="34" charset="0"/>
              </a:rPr>
              <a:t>9 </a:t>
            </a:r>
            <a:r>
              <a:rPr lang="en-GB" sz="3200" b="1" dirty="0">
                <a:latin typeface="Calibri" pitchFamily="34" charset="0"/>
              </a:rPr>
              <a:t>– </a:t>
            </a:r>
            <a:r>
              <a:rPr lang="en-GB" sz="3200" b="1" dirty="0" smtClean="0">
                <a:latin typeface="Calibri" pitchFamily="34" charset="0"/>
              </a:rPr>
              <a:t>11 </a:t>
            </a:r>
            <a:r>
              <a:rPr lang="en-GB" sz="3200" b="1" dirty="0">
                <a:latin typeface="Calibri" pitchFamily="34" charset="0"/>
              </a:rPr>
              <a:t>Years</a:t>
            </a:r>
            <a:br>
              <a:rPr lang="en-GB" sz="3200" b="1" dirty="0">
                <a:latin typeface="Calibri" pitchFamily="34" charset="0"/>
              </a:rPr>
            </a:br>
            <a:r>
              <a:rPr lang="en-GB" sz="3200" b="1" dirty="0">
                <a:latin typeface="Calibri" pitchFamily="34" charset="0"/>
              </a:rPr>
              <a:t/>
            </a:r>
            <a:br>
              <a:rPr lang="en-GB" sz="3200" b="1" dirty="0">
                <a:latin typeface="Calibri" pitchFamily="34" charset="0"/>
              </a:rPr>
            </a:br>
            <a:endParaRPr lang="en-US" sz="3200" dirty="0"/>
          </a:p>
        </p:txBody>
      </p:sp>
    </p:spTree>
    <p:extLst>
      <p:ext uri="{BB962C8B-B14F-4D97-AF65-F5344CB8AC3E}">
        <p14:creationId xmlns:p14="http://schemas.microsoft.com/office/powerpoint/2010/main" val="1540436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Attacking: With Different Numbers</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374593176"/>
              </p:ext>
            </p:extLst>
          </p:nvPr>
        </p:nvGraphicFramePr>
        <p:xfrm>
          <a:off x="179512" y="3212976"/>
          <a:ext cx="8765706" cy="162052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a:t>
                      </a:r>
                      <a:r>
                        <a:rPr lang="en-GB" sz="1100" baseline="0" dirty="0" smtClean="0"/>
                        <a:t> </a:t>
                      </a:r>
                      <a:r>
                        <a:rPr lang="en-GB" sz="1100" dirty="0" smtClean="0"/>
                        <a:t>Execution </a:t>
                      </a:r>
                      <a:r>
                        <a:rPr lang="en-GB" sz="1100" baseline="0" dirty="0" smtClean="0"/>
                        <a:t>and timing of the players dribble, pass or shot at goal </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Improve</a:t>
                      </a:r>
                      <a:r>
                        <a:rPr lang="en-GB" sz="1100" baseline="0" dirty="0" smtClean="0"/>
                        <a:t> decision making on when, where and how to attack in order to create as many goal scoring opportunities as possible </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a:t>
                      </a:r>
                      <a:r>
                        <a:rPr lang="en-GB" sz="1100" baseline="0" dirty="0" smtClean="0"/>
                        <a:t> the ability to change direction quickly with and without the ball </a:t>
                      </a:r>
                      <a:endParaRPr lang="en-GB" sz="1100" dirty="0" smtClean="0"/>
                    </a:p>
                  </a:txBody>
                  <a:tcPr>
                    <a:solidFill>
                      <a:srgbClr val="FFFF99"/>
                    </a:solidFill>
                  </a:tcPr>
                </a:tc>
                <a:tc>
                  <a:txBody>
                    <a:bodyPr/>
                    <a:lstStyle/>
                    <a:p>
                      <a:pPr>
                        <a:buFont typeface="Arial" pitchFamily="34" charset="0"/>
                        <a:buChar char="•"/>
                      </a:pPr>
                      <a:r>
                        <a:rPr lang="en-GB" sz="1100" dirty="0" smtClean="0"/>
                        <a:t> Group</a:t>
                      </a:r>
                      <a:r>
                        <a:rPr lang="en-GB" sz="1100" baseline="0" dirty="0" smtClean="0"/>
                        <a:t> work to discuss  ways in which to improve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65137" y="800707"/>
            <a:ext cx="4320480" cy="2304256"/>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2213565067"/>
              </p:ext>
            </p:extLst>
          </p:nvPr>
        </p:nvGraphicFramePr>
        <p:xfrm>
          <a:off x="4644008" y="836712"/>
          <a:ext cx="4320480" cy="2261241"/>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b="0" i="0" baseline="0" dirty="0" smtClean="0"/>
                        <a:t>Area set up as illustrated  (4 pitches, 1 end with a goal, the other with an end zone) Y = Defenders, B = Attackers </a:t>
                      </a:r>
                    </a:p>
                    <a:p>
                      <a:pPr marL="171450" indent="-171450">
                        <a:buFont typeface="Arial" pitchFamily="34" charset="0"/>
                        <a:buChar char="•"/>
                      </a:pPr>
                      <a:r>
                        <a:rPr lang="en-GB" sz="1100" b="0" i="0" baseline="0" dirty="0" smtClean="0"/>
                        <a:t>Both teams decide how many players they send to each pitch without the opposition knowing.</a:t>
                      </a:r>
                    </a:p>
                    <a:p>
                      <a:pPr marL="171450" indent="-171450">
                        <a:buFont typeface="Arial" pitchFamily="34" charset="0"/>
                        <a:buChar char="•"/>
                      </a:pPr>
                      <a:r>
                        <a:rPr lang="en-GB" sz="1100" b="0" i="0" baseline="0" dirty="0" smtClean="0"/>
                        <a:t>Once a goal is scored the ball is returned to the middle. If the defenders win it they have to return the ball to the middle zone</a:t>
                      </a:r>
                    </a:p>
                    <a:p>
                      <a:pPr marL="171450" indent="-171450">
                        <a:buFont typeface="Arial" pitchFamily="34" charset="0"/>
                        <a:buChar char="•"/>
                      </a:pPr>
                      <a:r>
                        <a:rPr lang="en-GB" sz="1100" b="0" i="0" baseline="0" dirty="0" smtClean="0"/>
                        <a:t>After each round players discuss how they got on and hen have to play on a different pitch,  with a different number of players.</a:t>
                      </a:r>
                    </a:p>
                    <a:p>
                      <a:pPr>
                        <a:buFont typeface="Arial" pitchFamily="34" charset="0"/>
                        <a:buNone/>
                      </a:pPr>
                      <a:r>
                        <a:rPr lang="en-GB" sz="1100" b="1" i="1" baseline="0" dirty="0" smtClean="0"/>
                        <a:t>Progression</a:t>
                      </a:r>
                    </a:p>
                    <a:p>
                      <a:pPr>
                        <a:buFont typeface="Arial" pitchFamily="34" charset="0"/>
                        <a:buChar char="•"/>
                      </a:pPr>
                      <a:r>
                        <a:rPr lang="en-GB" sz="1100" b="0" i="0" baseline="0" dirty="0" smtClean="0"/>
                        <a:t> Allow attackers and defenders to change pitches as the attacks are taking place  depending on how they are doing.</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23481085"/>
              </p:ext>
            </p:extLst>
          </p:nvPr>
        </p:nvGraphicFramePr>
        <p:xfrm>
          <a:off x="179512" y="5048746"/>
          <a:ext cx="4320480" cy="1696758"/>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Instead</a:t>
                      </a:r>
                      <a:r>
                        <a:rPr lang="en-GB" sz="1100" baseline="0" dirty="0" smtClean="0"/>
                        <a:t> of a time limit the attackers get a certain amount of balls to attack with </a:t>
                      </a:r>
                    </a:p>
                    <a:p>
                      <a:pPr>
                        <a:buFont typeface="Arial" pitchFamily="34" charset="0"/>
                        <a:buChar char="•"/>
                      </a:pPr>
                      <a:r>
                        <a:rPr lang="en-GB" sz="1100" baseline="0" dirty="0" smtClean="0"/>
                        <a:t> Introduce a magic player can move pitches to help</a:t>
                      </a:r>
                    </a:p>
                  </a:txBody>
                  <a:tcPr>
                    <a:solidFill>
                      <a:schemeClr val="bg1">
                        <a:lumMod val="85000"/>
                      </a:schemeClr>
                    </a:solidFill>
                  </a:tcPr>
                </a:tc>
                <a:tc>
                  <a:txBody>
                    <a:bodyPr/>
                    <a:lstStyle/>
                    <a:p>
                      <a:pPr>
                        <a:buFont typeface="Arial" pitchFamily="34" charset="0"/>
                        <a:buChar char="•"/>
                      </a:pPr>
                      <a:r>
                        <a:rPr lang="en-GB" sz="1100" baseline="0" dirty="0" smtClean="0"/>
                        <a:t> Get a certain amount of time for each attack </a:t>
                      </a:r>
                    </a:p>
                    <a:p>
                      <a:pPr>
                        <a:buFont typeface="Arial" pitchFamily="34" charset="0"/>
                        <a:buChar char="•"/>
                      </a:pPr>
                      <a:r>
                        <a:rPr lang="en-GB" sz="1100" baseline="0" dirty="0" smtClean="0"/>
                        <a:t> Challenge those that need it to play with less players and against more</a:t>
                      </a:r>
                    </a:p>
                    <a:p>
                      <a:pPr>
                        <a:buFont typeface="Arial" pitchFamily="34" charset="0"/>
                        <a:buNone/>
                      </a:pP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77795393"/>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How did you attack and</a:t>
                      </a:r>
                      <a:r>
                        <a:rPr lang="en-GB" sz="1200" baseline="0" dirty="0" smtClean="0"/>
                        <a:t> why?</a:t>
                      </a:r>
                    </a:p>
                    <a:p>
                      <a:pPr>
                        <a:buFont typeface="Arial" pitchFamily="34" charset="0"/>
                        <a:buChar char="•"/>
                      </a:pPr>
                      <a:r>
                        <a:rPr lang="en-GB" sz="1200" baseline="0" dirty="0" smtClean="0"/>
                        <a:t> What did you do when a defender put pressure on you?</a:t>
                      </a:r>
                    </a:p>
                    <a:p>
                      <a:pPr>
                        <a:buFont typeface="Arial" pitchFamily="34" charset="0"/>
                        <a:buChar char="•"/>
                      </a:pPr>
                      <a:r>
                        <a:rPr lang="en-GB" sz="1200" baseline="0" dirty="0" smtClean="0"/>
                        <a:t> If you have less players what can you do?</a:t>
                      </a:r>
                    </a:p>
                    <a:p>
                      <a:pPr>
                        <a:buFont typeface="Arial" pitchFamily="34" charset="0"/>
                        <a:buChar char="•"/>
                      </a:pPr>
                      <a:r>
                        <a:rPr lang="en-GB" sz="1200" baseline="0" dirty="0" smtClean="0"/>
                        <a:t>If you have more players what can you do?</a:t>
                      </a:r>
                    </a:p>
                    <a:p>
                      <a:pPr>
                        <a:buFont typeface="Arial" pitchFamily="34" charset="0"/>
                        <a:buChar char="•"/>
                      </a:pPr>
                      <a:r>
                        <a:rPr lang="en-GB" sz="1200" baseline="0" dirty="0" smtClean="0"/>
                        <a:t> What ideas did you come up with as a team?</a:t>
                      </a:r>
                      <a:endParaRPr lang="en-GB" sz="1100" dirty="0"/>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rot="10800000" flipH="1">
            <a:off x="541710" y="2276872"/>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7" name="Picture 49" descr="Player_Yellow copy"/>
          <p:cNvPicPr>
            <a:picLocks noChangeAspect="1" noChangeArrowheads="1"/>
          </p:cNvPicPr>
          <p:nvPr/>
        </p:nvPicPr>
        <p:blipFill>
          <a:blip r:embed="rId3" cstate="print"/>
          <a:srcRect/>
          <a:stretch>
            <a:fillRect/>
          </a:stretch>
        </p:blipFill>
        <p:spPr bwMode="auto">
          <a:xfrm>
            <a:off x="1104856" y="1359843"/>
            <a:ext cx="159846" cy="138049"/>
          </a:xfrm>
          <a:prstGeom prst="rect">
            <a:avLst/>
          </a:prstGeom>
          <a:noFill/>
        </p:spPr>
      </p:pic>
      <p:sp>
        <p:nvSpPr>
          <p:cNvPr id="19" name="AutoShape 7" descr="Outlined diamond"/>
          <p:cNvSpPr>
            <a:spLocks noChangeAspect="1" noChangeArrowheads="1"/>
          </p:cNvSpPr>
          <p:nvPr/>
        </p:nvSpPr>
        <p:spPr bwMode="auto">
          <a:xfrm rot="10800000">
            <a:off x="3942496" y="2276872"/>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21" name="Picture 54" descr="skills_ball copy"/>
          <p:cNvPicPr>
            <a:picLocks noChangeAspect="1" noChangeArrowheads="1"/>
          </p:cNvPicPr>
          <p:nvPr/>
        </p:nvPicPr>
        <p:blipFill>
          <a:blip r:embed="rId4" cstate="print"/>
          <a:srcRect/>
          <a:stretch>
            <a:fillRect/>
          </a:stretch>
        </p:blipFill>
        <p:spPr bwMode="auto">
          <a:xfrm>
            <a:off x="2733245" y="1103265"/>
            <a:ext cx="144795" cy="128587"/>
          </a:xfrm>
          <a:prstGeom prst="rect">
            <a:avLst/>
          </a:prstGeom>
          <a:noFill/>
        </p:spPr>
      </p:pic>
      <p:pic>
        <p:nvPicPr>
          <p:cNvPr id="32" name="Picture 54" descr="skills_ball copy"/>
          <p:cNvPicPr>
            <a:picLocks noChangeAspect="1" noChangeArrowheads="1"/>
          </p:cNvPicPr>
          <p:nvPr/>
        </p:nvPicPr>
        <p:blipFill>
          <a:blip r:embed="rId4" cstate="print"/>
          <a:srcRect/>
          <a:stretch>
            <a:fillRect/>
          </a:stretch>
        </p:blipFill>
        <p:spPr bwMode="auto">
          <a:xfrm>
            <a:off x="3303770" y="2117329"/>
            <a:ext cx="144795" cy="128587"/>
          </a:xfrm>
          <a:prstGeom prst="rect">
            <a:avLst/>
          </a:prstGeom>
          <a:noFill/>
        </p:spPr>
      </p:pic>
      <p:pic>
        <p:nvPicPr>
          <p:cNvPr id="34" name="Picture 54" descr="skills_ball copy"/>
          <p:cNvPicPr>
            <a:picLocks noChangeAspect="1" noChangeArrowheads="1"/>
          </p:cNvPicPr>
          <p:nvPr/>
        </p:nvPicPr>
        <p:blipFill>
          <a:blip r:embed="rId4" cstate="print"/>
          <a:srcRect/>
          <a:stretch>
            <a:fillRect/>
          </a:stretch>
        </p:blipFill>
        <p:spPr bwMode="auto">
          <a:xfrm>
            <a:off x="1264702" y="2137578"/>
            <a:ext cx="144795" cy="128587"/>
          </a:xfrm>
          <a:prstGeom prst="rect">
            <a:avLst/>
          </a:prstGeom>
          <a:noFill/>
        </p:spPr>
      </p:pic>
      <p:pic>
        <p:nvPicPr>
          <p:cNvPr id="38" name="Picture 54" descr="skills_ball copy"/>
          <p:cNvPicPr>
            <a:picLocks noChangeAspect="1" noChangeArrowheads="1"/>
          </p:cNvPicPr>
          <p:nvPr/>
        </p:nvPicPr>
        <p:blipFill>
          <a:blip r:embed="rId4" cstate="print"/>
          <a:srcRect/>
          <a:stretch>
            <a:fillRect/>
          </a:stretch>
        </p:blipFill>
        <p:spPr bwMode="auto">
          <a:xfrm>
            <a:off x="1546885" y="1279309"/>
            <a:ext cx="144795" cy="128587"/>
          </a:xfrm>
          <a:prstGeom prst="rect">
            <a:avLst/>
          </a:prstGeom>
          <a:noFill/>
        </p:spPr>
      </p:pic>
      <p:pic>
        <p:nvPicPr>
          <p:cNvPr id="41" name="Picture 49" descr="Player_Yellow copy"/>
          <p:cNvPicPr>
            <a:picLocks noChangeAspect="1" noChangeArrowheads="1"/>
          </p:cNvPicPr>
          <p:nvPr/>
        </p:nvPicPr>
        <p:blipFill>
          <a:blip r:embed="rId3" cstate="print"/>
          <a:srcRect/>
          <a:stretch>
            <a:fillRect/>
          </a:stretch>
        </p:blipFill>
        <p:spPr bwMode="auto">
          <a:xfrm>
            <a:off x="3203848" y="1096539"/>
            <a:ext cx="159846" cy="138049"/>
          </a:xfrm>
          <a:prstGeom prst="rect">
            <a:avLst/>
          </a:prstGeom>
          <a:noFill/>
        </p:spPr>
      </p:pic>
      <p:pic>
        <p:nvPicPr>
          <p:cNvPr id="42" name="Picture 49" descr="Player_Yellow copy"/>
          <p:cNvPicPr>
            <a:picLocks noChangeAspect="1" noChangeArrowheads="1"/>
          </p:cNvPicPr>
          <p:nvPr/>
        </p:nvPicPr>
        <p:blipFill>
          <a:blip r:embed="rId3" cstate="print"/>
          <a:srcRect/>
          <a:stretch>
            <a:fillRect/>
          </a:stretch>
        </p:blipFill>
        <p:spPr bwMode="auto">
          <a:xfrm>
            <a:off x="1017683" y="2117329"/>
            <a:ext cx="159846" cy="138049"/>
          </a:xfrm>
          <a:prstGeom prst="rect">
            <a:avLst/>
          </a:prstGeom>
          <a:noFill/>
        </p:spPr>
      </p:pic>
      <p:pic>
        <p:nvPicPr>
          <p:cNvPr id="43" name="Picture 49" descr="Player_Yellow copy"/>
          <p:cNvPicPr>
            <a:picLocks noChangeAspect="1" noChangeArrowheads="1"/>
          </p:cNvPicPr>
          <p:nvPr/>
        </p:nvPicPr>
        <p:blipFill>
          <a:blip r:embed="rId3" cstate="print"/>
          <a:srcRect/>
          <a:stretch>
            <a:fillRect/>
          </a:stretch>
        </p:blipFill>
        <p:spPr bwMode="auto">
          <a:xfrm>
            <a:off x="1264702" y="2696819"/>
            <a:ext cx="159846" cy="138049"/>
          </a:xfrm>
          <a:prstGeom prst="rect">
            <a:avLst/>
          </a:prstGeom>
          <a:noFill/>
        </p:spPr>
      </p:pic>
      <p:pic>
        <p:nvPicPr>
          <p:cNvPr id="44" name="Picture 49" descr="Player_Yellow copy"/>
          <p:cNvPicPr>
            <a:picLocks noChangeAspect="1" noChangeArrowheads="1"/>
          </p:cNvPicPr>
          <p:nvPr/>
        </p:nvPicPr>
        <p:blipFill>
          <a:blip r:embed="rId3" cstate="print"/>
          <a:srcRect/>
          <a:stretch>
            <a:fillRect/>
          </a:stretch>
        </p:blipFill>
        <p:spPr bwMode="auto">
          <a:xfrm>
            <a:off x="3411957" y="2255378"/>
            <a:ext cx="159846" cy="138049"/>
          </a:xfrm>
          <a:prstGeom prst="rect">
            <a:avLst/>
          </a:prstGeom>
          <a:noFill/>
        </p:spPr>
      </p:pic>
      <p:pic>
        <p:nvPicPr>
          <p:cNvPr id="45" name="Picture 51" descr="Player_Blue copy"/>
          <p:cNvPicPr>
            <a:picLocks noChangeAspect="1" noChangeArrowheads="1"/>
          </p:cNvPicPr>
          <p:nvPr/>
        </p:nvPicPr>
        <p:blipFill>
          <a:blip r:embed="rId5" cstate="print"/>
          <a:srcRect/>
          <a:stretch>
            <a:fillRect/>
          </a:stretch>
        </p:blipFill>
        <p:spPr bwMode="auto">
          <a:xfrm>
            <a:off x="2605907" y="1052737"/>
            <a:ext cx="139700" cy="120650"/>
          </a:xfrm>
          <a:prstGeom prst="rect">
            <a:avLst/>
          </a:prstGeom>
          <a:noFill/>
        </p:spPr>
      </p:pic>
      <p:pic>
        <p:nvPicPr>
          <p:cNvPr id="46" name="Picture 51" descr="Player_Blue copy"/>
          <p:cNvPicPr>
            <a:picLocks noChangeAspect="1" noChangeArrowheads="1"/>
          </p:cNvPicPr>
          <p:nvPr/>
        </p:nvPicPr>
        <p:blipFill>
          <a:blip r:embed="rId5" cstate="print"/>
          <a:srcRect/>
          <a:stretch>
            <a:fillRect/>
          </a:stretch>
        </p:blipFill>
        <p:spPr bwMode="auto">
          <a:xfrm>
            <a:off x="1691680" y="1345665"/>
            <a:ext cx="139700" cy="120650"/>
          </a:xfrm>
          <a:prstGeom prst="rect">
            <a:avLst/>
          </a:prstGeom>
          <a:noFill/>
        </p:spPr>
      </p:pic>
      <p:pic>
        <p:nvPicPr>
          <p:cNvPr id="47" name="Picture 51" descr="Player_Blue copy"/>
          <p:cNvPicPr>
            <a:picLocks noChangeAspect="1" noChangeArrowheads="1"/>
          </p:cNvPicPr>
          <p:nvPr/>
        </p:nvPicPr>
        <p:blipFill>
          <a:blip r:embed="rId5" cstate="print"/>
          <a:srcRect/>
          <a:stretch>
            <a:fillRect/>
          </a:stretch>
        </p:blipFill>
        <p:spPr bwMode="auto">
          <a:xfrm>
            <a:off x="2947890" y="2534515"/>
            <a:ext cx="139700" cy="120650"/>
          </a:xfrm>
          <a:prstGeom prst="rect">
            <a:avLst/>
          </a:prstGeom>
          <a:noFill/>
        </p:spPr>
      </p:pic>
      <p:pic>
        <p:nvPicPr>
          <p:cNvPr id="48" name="Picture 51" descr="Player_Blue copy"/>
          <p:cNvPicPr>
            <a:picLocks noChangeAspect="1" noChangeArrowheads="1"/>
          </p:cNvPicPr>
          <p:nvPr/>
        </p:nvPicPr>
        <p:blipFill>
          <a:blip r:embed="rId5" cstate="print"/>
          <a:srcRect/>
          <a:stretch>
            <a:fillRect/>
          </a:stretch>
        </p:blipFill>
        <p:spPr bwMode="auto">
          <a:xfrm>
            <a:off x="2808190" y="1718238"/>
            <a:ext cx="139700" cy="120650"/>
          </a:xfrm>
          <a:prstGeom prst="rect">
            <a:avLst/>
          </a:prstGeom>
          <a:noFill/>
        </p:spPr>
      </p:pic>
      <p:sp>
        <p:nvSpPr>
          <p:cNvPr id="35" name="AutoShape 7" descr="Outlined diamond"/>
          <p:cNvSpPr>
            <a:spLocks noChangeAspect="1" noChangeArrowheads="1"/>
          </p:cNvSpPr>
          <p:nvPr/>
        </p:nvSpPr>
        <p:spPr bwMode="auto">
          <a:xfrm rot="10800000" flipH="1">
            <a:off x="541710" y="1238824"/>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AutoShape 7" descr="Outlined diamond"/>
          <p:cNvSpPr>
            <a:spLocks noChangeAspect="1" noChangeArrowheads="1"/>
          </p:cNvSpPr>
          <p:nvPr/>
        </p:nvSpPr>
        <p:spPr bwMode="auto">
          <a:xfrm rot="10800000">
            <a:off x="3923928" y="1166816"/>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37" name="Straight Connector 36"/>
          <p:cNvCxnSpPr/>
          <p:nvPr/>
        </p:nvCxnSpPr>
        <p:spPr>
          <a:xfrm>
            <a:off x="2123728" y="932115"/>
            <a:ext cx="0" cy="20126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57735" y="932115"/>
            <a:ext cx="3184760" cy="20007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p:cNvCxnSpPr/>
          <p:nvPr/>
        </p:nvCxnSpPr>
        <p:spPr>
          <a:xfrm>
            <a:off x="2411760" y="908720"/>
            <a:ext cx="0" cy="20126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9" idx="3"/>
            <a:endCxn id="39" idx="1"/>
          </p:cNvCxnSpPr>
          <p:nvPr/>
        </p:nvCxnSpPr>
        <p:spPr>
          <a:xfrm flipH="1">
            <a:off x="757735" y="1932509"/>
            <a:ext cx="3184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0" name="Picture 49" descr="Player_Yellow copy"/>
          <p:cNvPicPr>
            <a:picLocks noChangeAspect="1" noChangeArrowheads="1"/>
          </p:cNvPicPr>
          <p:nvPr/>
        </p:nvPicPr>
        <p:blipFill>
          <a:blip r:embed="rId3" cstate="print"/>
          <a:srcRect/>
          <a:stretch>
            <a:fillRect/>
          </a:stretch>
        </p:blipFill>
        <p:spPr bwMode="auto">
          <a:xfrm>
            <a:off x="2788044" y="1386988"/>
            <a:ext cx="159846" cy="138049"/>
          </a:xfrm>
          <a:prstGeom prst="rect">
            <a:avLst/>
          </a:prstGeom>
          <a:noFill/>
        </p:spPr>
      </p:pic>
      <p:pic>
        <p:nvPicPr>
          <p:cNvPr id="51" name="Picture 49" descr="Player_Yellow copy"/>
          <p:cNvPicPr>
            <a:picLocks noChangeAspect="1" noChangeArrowheads="1"/>
          </p:cNvPicPr>
          <p:nvPr/>
        </p:nvPicPr>
        <p:blipFill>
          <a:blip r:embed="rId3" cstate="print"/>
          <a:srcRect/>
          <a:stretch>
            <a:fillRect/>
          </a:stretch>
        </p:blipFill>
        <p:spPr bwMode="auto">
          <a:xfrm>
            <a:off x="3365917" y="1520626"/>
            <a:ext cx="159846" cy="138049"/>
          </a:xfrm>
          <a:prstGeom prst="rect">
            <a:avLst/>
          </a:prstGeom>
          <a:noFill/>
        </p:spPr>
      </p:pic>
      <p:pic>
        <p:nvPicPr>
          <p:cNvPr id="52" name="Picture 51" descr="Player_Blue copy"/>
          <p:cNvPicPr>
            <a:picLocks noChangeAspect="1" noChangeArrowheads="1"/>
          </p:cNvPicPr>
          <p:nvPr/>
        </p:nvPicPr>
        <p:blipFill>
          <a:blip r:embed="rId5" cstate="print"/>
          <a:srcRect/>
          <a:stretch>
            <a:fillRect/>
          </a:stretch>
        </p:blipFill>
        <p:spPr bwMode="auto">
          <a:xfrm>
            <a:off x="3100290" y="2084214"/>
            <a:ext cx="139700" cy="120650"/>
          </a:xfrm>
          <a:prstGeom prst="rect">
            <a:avLst/>
          </a:prstGeom>
          <a:noFill/>
        </p:spPr>
      </p:pic>
      <p:pic>
        <p:nvPicPr>
          <p:cNvPr id="53" name="Picture 52" descr="Player_Blue copy"/>
          <p:cNvPicPr>
            <a:picLocks noChangeAspect="1" noChangeArrowheads="1"/>
          </p:cNvPicPr>
          <p:nvPr/>
        </p:nvPicPr>
        <p:blipFill>
          <a:blip r:embed="rId5" cstate="print"/>
          <a:srcRect/>
          <a:stretch>
            <a:fillRect/>
          </a:stretch>
        </p:blipFill>
        <p:spPr bwMode="auto">
          <a:xfrm>
            <a:off x="1342074" y="2081222"/>
            <a:ext cx="139700" cy="120650"/>
          </a:xfrm>
          <a:prstGeom prst="rect">
            <a:avLst/>
          </a:prstGeom>
          <a:noFill/>
        </p:spPr>
      </p:pic>
      <p:pic>
        <p:nvPicPr>
          <p:cNvPr id="54" name="Picture 53" descr="Player_Blue copy"/>
          <p:cNvPicPr>
            <a:picLocks noChangeAspect="1" noChangeArrowheads="1"/>
          </p:cNvPicPr>
          <p:nvPr/>
        </p:nvPicPr>
        <p:blipFill>
          <a:blip r:embed="rId5" cstate="print"/>
          <a:srcRect/>
          <a:stretch>
            <a:fillRect/>
          </a:stretch>
        </p:blipFill>
        <p:spPr bwMode="auto">
          <a:xfrm>
            <a:off x="1264702" y="2509664"/>
            <a:ext cx="139700" cy="120650"/>
          </a:xfrm>
          <a:prstGeom prst="rect">
            <a:avLst/>
          </a:prstGeom>
          <a:noFill/>
        </p:spPr>
      </p:pic>
      <p:pic>
        <p:nvPicPr>
          <p:cNvPr id="40" name="Picture 39"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91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Score and Change </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630217854"/>
              </p:ext>
            </p:extLst>
          </p:nvPr>
        </p:nvGraphicFramePr>
        <p:xfrm>
          <a:off x="179512" y="3212976"/>
          <a:ext cx="8765706" cy="167640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Selection</a:t>
                      </a:r>
                      <a:r>
                        <a:rPr lang="en-GB" sz="1100" baseline="0" dirty="0" smtClean="0"/>
                        <a:t> of what to do when in possession of ball  (pass, dribble, </a:t>
                      </a:r>
                      <a:r>
                        <a:rPr lang="en-GB" sz="1100" baseline="0" dirty="0" err="1" smtClean="0"/>
                        <a:t>rwtb</a:t>
                      </a:r>
                      <a:r>
                        <a:rPr lang="en-GB" sz="1100" baseline="0" dirty="0" smtClean="0"/>
                        <a:t>, protect, shoot) </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For</a:t>
                      </a:r>
                      <a:r>
                        <a:rPr lang="en-GB" sz="1100" baseline="0" dirty="0" smtClean="0"/>
                        <a:t> player to d</a:t>
                      </a:r>
                      <a:r>
                        <a:rPr lang="en-GB" sz="1100" dirty="0" smtClean="0"/>
                        <a:t>eal</a:t>
                      </a:r>
                      <a:r>
                        <a:rPr lang="en-GB" sz="1100" baseline="0" dirty="0" smtClean="0"/>
                        <a:t> with challenges  and problems  they may face in a positive way </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a:t>
                      </a:r>
                      <a:r>
                        <a:rPr lang="en-GB" sz="1100" baseline="0" dirty="0" smtClean="0"/>
                        <a:t> their movement on and off the ball</a:t>
                      </a:r>
                      <a:endParaRPr lang="en-GB" sz="1100" dirty="0" smtClean="0"/>
                    </a:p>
                  </a:txBody>
                  <a:tcPr>
                    <a:solidFill>
                      <a:srgbClr val="FFFF99"/>
                    </a:solidFill>
                  </a:tcPr>
                </a:tc>
                <a:tc>
                  <a:txBody>
                    <a:bodyPr/>
                    <a:lstStyle/>
                    <a:p>
                      <a:pPr>
                        <a:buFont typeface="Arial" pitchFamily="34" charset="0"/>
                        <a:buChar char="•"/>
                      </a:pPr>
                      <a:r>
                        <a:rPr lang="en-GB" sz="1100" dirty="0" smtClean="0"/>
                        <a:t> Communicate</a:t>
                      </a:r>
                      <a:r>
                        <a:rPr lang="en-GB" sz="1100" baseline="0" dirty="0" smtClean="0"/>
                        <a:t> to teammates in a positive manner – give them a new idea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18710"/>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3330274334"/>
              </p:ext>
            </p:extLst>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a:buFont typeface="Arial" pitchFamily="34" charset="0"/>
                        <a:buChar char="•"/>
                      </a:pPr>
                      <a:r>
                        <a:rPr lang="en-GB" sz="1100" baseline="0" dirty="0" smtClean="0"/>
                        <a:t> Split players into small sided teams as  shown, players bib up as shown</a:t>
                      </a:r>
                    </a:p>
                    <a:p>
                      <a:pPr>
                        <a:buFont typeface="Arial" pitchFamily="34" charset="0"/>
                        <a:buChar char="•"/>
                      </a:pPr>
                      <a:r>
                        <a:rPr lang="en-GB" sz="1100" baseline="0" dirty="0" smtClean="0"/>
                        <a:t> GK’s optional </a:t>
                      </a:r>
                    </a:p>
                    <a:p>
                      <a:pPr>
                        <a:buFont typeface="Arial" pitchFamily="34" charset="0"/>
                        <a:buChar char="•"/>
                      </a:pPr>
                      <a:r>
                        <a:rPr lang="en-GB" sz="1100" baseline="0" dirty="0" smtClean="0"/>
                        <a:t> When a goal is scored the player must;</a:t>
                      </a:r>
                    </a:p>
                    <a:p>
                      <a:pPr>
                        <a:buFont typeface="Arial" pitchFamily="34" charset="0"/>
                        <a:buChar char="•"/>
                      </a:pPr>
                      <a:r>
                        <a:rPr lang="en-GB" sz="1100" baseline="0" dirty="0" smtClean="0"/>
                        <a:t> Leave their pitch, record the goal on the whiteboard against their colour team, take their bib off and choose a different team to play for </a:t>
                      </a:r>
                    </a:p>
                    <a:p>
                      <a:pPr>
                        <a:buFont typeface="Arial" pitchFamily="34" charset="0"/>
                        <a:buChar char="•"/>
                      </a:pPr>
                      <a:r>
                        <a:rPr lang="en-GB" sz="1100" baseline="0" dirty="0" smtClean="0"/>
                        <a:t> Teams must keep at least one player on their pitch  at all times </a:t>
                      </a:r>
                    </a:p>
                    <a:p>
                      <a:pPr>
                        <a:buFont typeface="Arial" pitchFamily="34" charset="0"/>
                        <a:buNone/>
                      </a:pPr>
                      <a:r>
                        <a:rPr lang="en-GB" sz="1100" b="1" i="1" baseline="0" dirty="0" smtClean="0"/>
                        <a:t>Progression</a:t>
                      </a:r>
                    </a:p>
                    <a:p>
                      <a:pPr>
                        <a:buFont typeface="Arial" pitchFamily="34" charset="0"/>
                        <a:buChar char="•"/>
                      </a:pPr>
                      <a:r>
                        <a:rPr lang="en-GB" sz="1100" b="0" i="0" baseline="0" dirty="0" smtClean="0"/>
                        <a:t> Allow players to swap pitches whenever they want – what do they base their decision on?</a:t>
                      </a:r>
                    </a:p>
                    <a:p>
                      <a:pPr>
                        <a:buFont typeface="Arial" pitchFamily="34" charset="0"/>
                        <a:buChar char="•"/>
                      </a:pPr>
                      <a:r>
                        <a:rPr lang="en-GB" sz="1100" b="0" i="0" baseline="0" dirty="0" smtClean="0"/>
                        <a:t> When the coach shouts go one player from each team swaps pitch </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34296972"/>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Players</a:t>
                      </a:r>
                      <a:r>
                        <a:rPr lang="en-GB" sz="1100" baseline="0" dirty="0" smtClean="0"/>
                        <a:t> move to a team where there are more players </a:t>
                      </a:r>
                    </a:p>
                    <a:p>
                      <a:pPr>
                        <a:buFont typeface="Arial" pitchFamily="34" charset="0"/>
                        <a:buChar char="•"/>
                      </a:pPr>
                      <a:r>
                        <a:rPr lang="en-GB" sz="1100" baseline="0" dirty="0" smtClean="0"/>
                        <a:t> Play with ball in hands </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Move</a:t>
                      </a:r>
                      <a:r>
                        <a:rPr lang="en-GB" sz="1100" baseline="0" dirty="0" smtClean="0"/>
                        <a:t> to a team where there are less players </a:t>
                      </a:r>
                    </a:p>
                    <a:p>
                      <a:pPr>
                        <a:buFont typeface="Arial" pitchFamily="34" charset="0"/>
                        <a:buChar char="•"/>
                      </a:pPr>
                      <a:r>
                        <a:rPr lang="en-GB" sz="1100" baseline="0" dirty="0" smtClean="0"/>
                        <a:t> Move to the team which have the least amount of points  on whiteboard </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93887182"/>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a:t>
                      </a:r>
                      <a:r>
                        <a:rPr lang="en-GB" sz="1100" dirty="0" smtClean="0"/>
                        <a:t>What have you found difficult?</a:t>
                      </a:r>
                      <a:r>
                        <a:rPr lang="en-GB" sz="1100" baseline="0" dirty="0" smtClean="0"/>
                        <a:t>  Why?</a:t>
                      </a:r>
                    </a:p>
                    <a:p>
                      <a:pPr>
                        <a:buFont typeface="Arial" pitchFamily="34" charset="0"/>
                        <a:buChar char="•"/>
                      </a:pPr>
                      <a:r>
                        <a:rPr lang="en-GB" sz="1100" baseline="0" dirty="0" smtClean="0"/>
                        <a:t> When did you swap pitches?</a:t>
                      </a:r>
                    </a:p>
                    <a:p>
                      <a:pPr>
                        <a:buFont typeface="Arial" pitchFamily="34" charset="0"/>
                        <a:buChar char="•"/>
                      </a:pPr>
                      <a:r>
                        <a:rPr lang="en-GB" sz="1100" baseline="0" dirty="0" smtClean="0"/>
                        <a:t> What part of the pitch did you run to when you swapped pitches? </a:t>
                      </a:r>
                    </a:p>
                    <a:p>
                      <a:pPr>
                        <a:buFont typeface="Arial" pitchFamily="34" charset="0"/>
                        <a:buChar char="•"/>
                      </a:pPr>
                      <a:r>
                        <a:rPr lang="en-GB" sz="1100" baseline="0" dirty="0" smtClean="0"/>
                        <a:t> What position on the pitch could you move towards to help that team?</a:t>
                      </a:r>
                    </a:p>
                    <a:p>
                      <a:pPr>
                        <a:buFont typeface="Arial" pitchFamily="34" charset="0"/>
                        <a:buChar char="•"/>
                      </a:pPr>
                      <a:r>
                        <a:rPr lang="en-GB" sz="1100" baseline="0" dirty="0" smtClean="0"/>
                        <a:t> Try and challenge yourself – how can you do this? </a:t>
                      </a:r>
                      <a:endParaRPr lang="en-GB" sz="1100" dirty="0"/>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rot="16200000" flipH="1">
            <a:off x="718287" y="908118"/>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7" name="Picture 49" descr="Player_Yellow copy"/>
          <p:cNvPicPr>
            <a:picLocks noChangeAspect="1" noChangeArrowheads="1"/>
          </p:cNvPicPr>
          <p:nvPr/>
        </p:nvPicPr>
        <p:blipFill>
          <a:blip r:embed="rId3" cstate="print"/>
          <a:srcRect/>
          <a:stretch>
            <a:fillRect/>
          </a:stretch>
        </p:blipFill>
        <p:spPr bwMode="auto">
          <a:xfrm>
            <a:off x="694917" y="2565827"/>
            <a:ext cx="262764" cy="226932"/>
          </a:xfrm>
          <a:prstGeom prst="rect">
            <a:avLst/>
          </a:prstGeom>
          <a:noFill/>
        </p:spPr>
      </p:pic>
      <p:pic>
        <p:nvPicPr>
          <p:cNvPr id="26" name="Picture 50" descr="Player_Red copy"/>
          <p:cNvPicPr>
            <a:picLocks noChangeAspect="1" noChangeArrowheads="1"/>
          </p:cNvPicPr>
          <p:nvPr/>
        </p:nvPicPr>
        <p:blipFill>
          <a:blip r:embed="rId4" cstate="print"/>
          <a:srcRect/>
          <a:stretch>
            <a:fillRect/>
          </a:stretch>
        </p:blipFill>
        <p:spPr bwMode="auto">
          <a:xfrm>
            <a:off x="409453" y="1309911"/>
            <a:ext cx="202107" cy="174547"/>
          </a:xfrm>
          <a:prstGeom prst="rect">
            <a:avLst/>
          </a:prstGeom>
          <a:noFill/>
        </p:spPr>
      </p:pic>
      <p:pic>
        <p:nvPicPr>
          <p:cNvPr id="21" name="Picture 54" descr="skills_ball copy"/>
          <p:cNvPicPr>
            <a:picLocks noChangeAspect="1" noChangeArrowheads="1"/>
          </p:cNvPicPr>
          <p:nvPr/>
        </p:nvPicPr>
        <p:blipFill>
          <a:blip r:embed="rId5" cstate="print"/>
          <a:srcRect/>
          <a:stretch>
            <a:fillRect/>
          </a:stretch>
        </p:blipFill>
        <p:spPr bwMode="auto">
          <a:xfrm>
            <a:off x="396924" y="1473331"/>
            <a:ext cx="144795" cy="128587"/>
          </a:xfrm>
          <a:prstGeom prst="rect">
            <a:avLst/>
          </a:prstGeom>
          <a:noFill/>
        </p:spPr>
      </p:pic>
      <p:pic>
        <p:nvPicPr>
          <p:cNvPr id="36" name="Picture 52" descr="Player_Orange copy"/>
          <p:cNvPicPr>
            <a:picLocks noChangeAspect="1" noChangeArrowheads="1"/>
          </p:cNvPicPr>
          <p:nvPr/>
        </p:nvPicPr>
        <p:blipFill>
          <a:blip r:embed="rId6" cstate="print"/>
          <a:srcRect/>
          <a:stretch>
            <a:fillRect/>
          </a:stretch>
        </p:blipFill>
        <p:spPr bwMode="auto">
          <a:xfrm>
            <a:off x="2080564" y="1263461"/>
            <a:ext cx="200407" cy="171777"/>
          </a:xfrm>
          <a:prstGeom prst="rect">
            <a:avLst/>
          </a:prstGeom>
          <a:noFill/>
        </p:spPr>
      </p:pic>
      <p:pic>
        <p:nvPicPr>
          <p:cNvPr id="39" name="Picture 51" descr="Player_Blue copy"/>
          <p:cNvPicPr>
            <a:picLocks noChangeAspect="1" noChangeArrowheads="1"/>
          </p:cNvPicPr>
          <p:nvPr/>
        </p:nvPicPr>
        <p:blipFill>
          <a:blip r:embed="rId7" cstate="print"/>
          <a:srcRect/>
          <a:stretch>
            <a:fillRect/>
          </a:stretch>
        </p:blipFill>
        <p:spPr bwMode="auto">
          <a:xfrm>
            <a:off x="2029367" y="2562645"/>
            <a:ext cx="234924" cy="202889"/>
          </a:xfrm>
          <a:prstGeom prst="rect">
            <a:avLst/>
          </a:prstGeom>
          <a:noFill/>
        </p:spPr>
      </p:pic>
      <p:sp>
        <p:nvSpPr>
          <p:cNvPr id="19" name="AutoShape 7" descr="Outlined diamond"/>
          <p:cNvSpPr>
            <a:spLocks noChangeAspect="1" noChangeArrowheads="1"/>
          </p:cNvSpPr>
          <p:nvPr/>
        </p:nvSpPr>
        <p:spPr bwMode="auto">
          <a:xfrm rot="16200000" flipH="1">
            <a:off x="2072756" y="893752"/>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AutoShape 7" descr="Outlined diamond"/>
          <p:cNvSpPr>
            <a:spLocks noChangeAspect="1" noChangeArrowheads="1"/>
          </p:cNvSpPr>
          <p:nvPr/>
        </p:nvSpPr>
        <p:spPr bwMode="auto">
          <a:xfrm rot="16200000" flipH="1">
            <a:off x="3651845" y="893752"/>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7" descr="Outlined diamond"/>
          <p:cNvSpPr>
            <a:spLocks noChangeAspect="1" noChangeArrowheads="1"/>
          </p:cNvSpPr>
          <p:nvPr/>
        </p:nvSpPr>
        <p:spPr bwMode="auto">
          <a:xfrm rot="5400000" flipH="1">
            <a:off x="735085" y="276596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7" descr="Outlined diamond"/>
          <p:cNvSpPr>
            <a:spLocks noChangeAspect="1" noChangeArrowheads="1"/>
          </p:cNvSpPr>
          <p:nvPr/>
        </p:nvSpPr>
        <p:spPr bwMode="auto">
          <a:xfrm rot="5400000" flipH="1">
            <a:off x="2072756" y="276596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AutoShape 7" descr="Outlined diamond"/>
          <p:cNvSpPr>
            <a:spLocks noChangeAspect="1" noChangeArrowheads="1"/>
          </p:cNvSpPr>
          <p:nvPr/>
        </p:nvSpPr>
        <p:spPr bwMode="auto">
          <a:xfrm rot="5400000" flipH="1">
            <a:off x="3651845" y="276596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30" name="Picture 50" descr="Player_Red copy"/>
          <p:cNvPicPr>
            <a:picLocks noChangeAspect="1" noChangeArrowheads="1"/>
          </p:cNvPicPr>
          <p:nvPr/>
        </p:nvPicPr>
        <p:blipFill>
          <a:blip r:embed="rId4" cstate="print"/>
          <a:srcRect/>
          <a:stretch>
            <a:fillRect/>
          </a:stretch>
        </p:blipFill>
        <p:spPr bwMode="auto">
          <a:xfrm>
            <a:off x="606904" y="1636858"/>
            <a:ext cx="202107" cy="174547"/>
          </a:xfrm>
          <a:prstGeom prst="rect">
            <a:avLst/>
          </a:prstGeom>
          <a:noFill/>
        </p:spPr>
      </p:pic>
      <p:pic>
        <p:nvPicPr>
          <p:cNvPr id="31" name="Picture 50" descr="Player_Red copy"/>
          <p:cNvPicPr>
            <a:picLocks noChangeAspect="1" noChangeArrowheads="1"/>
          </p:cNvPicPr>
          <p:nvPr/>
        </p:nvPicPr>
        <p:blipFill>
          <a:blip r:embed="rId4" cstate="print"/>
          <a:srcRect/>
          <a:stretch>
            <a:fillRect/>
          </a:stretch>
        </p:blipFill>
        <p:spPr bwMode="auto">
          <a:xfrm>
            <a:off x="884229" y="1349350"/>
            <a:ext cx="202107" cy="174547"/>
          </a:xfrm>
          <a:prstGeom prst="rect">
            <a:avLst/>
          </a:prstGeom>
          <a:noFill/>
        </p:spPr>
      </p:pic>
      <p:pic>
        <p:nvPicPr>
          <p:cNvPr id="32" name="Picture 49" descr="Player_Yellow copy"/>
          <p:cNvPicPr>
            <a:picLocks noChangeAspect="1" noChangeArrowheads="1"/>
          </p:cNvPicPr>
          <p:nvPr/>
        </p:nvPicPr>
        <p:blipFill>
          <a:blip r:embed="rId3" cstate="print"/>
          <a:srcRect/>
          <a:stretch>
            <a:fillRect/>
          </a:stretch>
        </p:blipFill>
        <p:spPr bwMode="auto">
          <a:xfrm>
            <a:off x="823572" y="2149930"/>
            <a:ext cx="262764" cy="226932"/>
          </a:xfrm>
          <a:prstGeom prst="rect">
            <a:avLst/>
          </a:prstGeom>
          <a:noFill/>
        </p:spPr>
      </p:pic>
      <p:pic>
        <p:nvPicPr>
          <p:cNvPr id="33" name="Picture 49" descr="Player_Yellow copy"/>
          <p:cNvPicPr>
            <a:picLocks noChangeAspect="1" noChangeArrowheads="1"/>
          </p:cNvPicPr>
          <p:nvPr/>
        </p:nvPicPr>
        <p:blipFill>
          <a:blip r:embed="rId3" cstate="print"/>
          <a:srcRect/>
          <a:stretch>
            <a:fillRect/>
          </a:stretch>
        </p:blipFill>
        <p:spPr bwMode="auto">
          <a:xfrm>
            <a:off x="337940" y="2060848"/>
            <a:ext cx="262764" cy="226932"/>
          </a:xfrm>
          <a:prstGeom prst="rect">
            <a:avLst/>
          </a:prstGeom>
          <a:noFill/>
        </p:spPr>
      </p:pic>
      <p:cxnSp>
        <p:nvCxnSpPr>
          <p:cNvPr id="4" name="Straight Connector 3"/>
          <p:cNvCxnSpPr/>
          <p:nvPr/>
        </p:nvCxnSpPr>
        <p:spPr>
          <a:xfrm>
            <a:off x="1547664" y="944724"/>
            <a:ext cx="0" cy="198022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2827" y="962725"/>
            <a:ext cx="0" cy="198022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52" descr="Player_Orange copy"/>
          <p:cNvPicPr>
            <a:picLocks noChangeAspect="1" noChangeArrowheads="1"/>
          </p:cNvPicPr>
          <p:nvPr/>
        </p:nvPicPr>
        <p:blipFill>
          <a:blip r:embed="rId6" cstate="print"/>
          <a:srcRect/>
          <a:stretch>
            <a:fillRect/>
          </a:stretch>
        </p:blipFill>
        <p:spPr bwMode="auto">
          <a:xfrm>
            <a:off x="1810410" y="1654149"/>
            <a:ext cx="200407" cy="171777"/>
          </a:xfrm>
          <a:prstGeom prst="rect">
            <a:avLst/>
          </a:prstGeom>
          <a:noFill/>
        </p:spPr>
      </p:pic>
      <p:pic>
        <p:nvPicPr>
          <p:cNvPr id="38" name="Picture 52" descr="Player_Orange copy"/>
          <p:cNvPicPr>
            <a:picLocks noChangeAspect="1" noChangeArrowheads="1"/>
          </p:cNvPicPr>
          <p:nvPr/>
        </p:nvPicPr>
        <p:blipFill>
          <a:blip r:embed="rId6" cstate="print"/>
          <a:srcRect/>
          <a:stretch>
            <a:fillRect/>
          </a:stretch>
        </p:blipFill>
        <p:spPr bwMode="auto">
          <a:xfrm>
            <a:off x="2427377" y="1730371"/>
            <a:ext cx="200407" cy="171777"/>
          </a:xfrm>
          <a:prstGeom prst="rect">
            <a:avLst/>
          </a:prstGeom>
          <a:noFill/>
        </p:spPr>
      </p:pic>
      <p:pic>
        <p:nvPicPr>
          <p:cNvPr id="40" name="Picture 51" descr="Player_Blue copy"/>
          <p:cNvPicPr>
            <a:picLocks noChangeAspect="1" noChangeArrowheads="1"/>
          </p:cNvPicPr>
          <p:nvPr/>
        </p:nvPicPr>
        <p:blipFill>
          <a:blip r:embed="rId7" cstate="print"/>
          <a:srcRect/>
          <a:stretch>
            <a:fillRect/>
          </a:stretch>
        </p:blipFill>
        <p:spPr bwMode="auto">
          <a:xfrm>
            <a:off x="2392860" y="2186335"/>
            <a:ext cx="234924" cy="202889"/>
          </a:xfrm>
          <a:prstGeom prst="rect">
            <a:avLst/>
          </a:prstGeom>
          <a:noFill/>
        </p:spPr>
      </p:pic>
      <p:pic>
        <p:nvPicPr>
          <p:cNvPr id="41" name="Picture 51" descr="Player_Blue copy"/>
          <p:cNvPicPr>
            <a:picLocks noChangeAspect="1" noChangeArrowheads="1"/>
          </p:cNvPicPr>
          <p:nvPr/>
        </p:nvPicPr>
        <p:blipFill>
          <a:blip r:embed="rId7" cstate="print"/>
          <a:srcRect/>
          <a:stretch>
            <a:fillRect/>
          </a:stretch>
        </p:blipFill>
        <p:spPr bwMode="auto">
          <a:xfrm>
            <a:off x="1794443" y="2263396"/>
            <a:ext cx="234924" cy="202889"/>
          </a:xfrm>
          <a:prstGeom prst="rect">
            <a:avLst/>
          </a:prstGeom>
          <a:noFill/>
        </p:spPr>
      </p:pic>
      <p:pic>
        <p:nvPicPr>
          <p:cNvPr id="43" name="Picture 52" descr="Player_Orange copy"/>
          <p:cNvPicPr>
            <a:picLocks noChangeAspect="1" noChangeArrowheads="1"/>
          </p:cNvPicPr>
          <p:nvPr/>
        </p:nvPicPr>
        <p:blipFill>
          <a:blip r:embed="rId6" cstate="print">
            <a:duotone>
              <a:prstClr val="black"/>
              <a:schemeClr val="accent4">
                <a:lumMod val="75000"/>
                <a:tint val="45000"/>
                <a:satMod val="400000"/>
              </a:schemeClr>
            </a:duotone>
          </a:blip>
          <a:srcRect/>
          <a:stretch>
            <a:fillRect/>
          </a:stretch>
        </p:blipFill>
        <p:spPr bwMode="auto">
          <a:xfrm>
            <a:off x="3589578" y="1349349"/>
            <a:ext cx="200407" cy="171777"/>
          </a:xfrm>
          <a:prstGeom prst="rect">
            <a:avLst/>
          </a:prstGeom>
          <a:noFill/>
        </p:spPr>
      </p:pic>
      <p:pic>
        <p:nvPicPr>
          <p:cNvPr id="44" name="Picture 52" descr="Player_Orange copy"/>
          <p:cNvPicPr>
            <a:picLocks noChangeAspect="1" noChangeArrowheads="1"/>
          </p:cNvPicPr>
          <p:nvPr/>
        </p:nvPicPr>
        <p:blipFill>
          <a:blip r:embed="rId6" cstate="print">
            <a:duotone>
              <a:prstClr val="black"/>
              <a:schemeClr val="accent4">
                <a:lumMod val="75000"/>
                <a:tint val="45000"/>
                <a:satMod val="400000"/>
              </a:schemeClr>
            </a:duotone>
          </a:blip>
          <a:srcRect/>
          <a:stretch>
            <a:fillRect/>
          </a:stretch>
        </p:blipFill>
        <p:spPr bwMode="auto">
          <a:xfrm>
            <a:off x="3131840" y="1649827"/>
            <a:ext cx="200407" cy="171777"/>
          </a:xfrm>
          <a:prstGeom prst="rect">
            <a:avLst/>
          </a:prstGeom>
          <a:noFill/>
        </p:spPr>
      </p:pic>
      <p:pic>
        <p:nvPicPr>
          <p:cNvPr id="45" name="Picture 52" descr="Player_Orange copy"/>
          <p:cNvPicPr>
            <a:picLocks noChangeAspect="1" noChangeArrowheads="1"/>
          </p:cNvPicPr>
          <p:nvPr/>
        </p:nvPicPr>
        <p:blipFill>
          <a:blip r:embed="rId6" cstate="print">
            <a:duotone>
              <a:prstClr val="black"/>
              <a:schemeClr val="accent4">
                <a:lumMod val="75000"/>
                <a:tint val="45000"/>
                <a:satMod val="400000"/>
              </a:schemeClr>
            </a:duotone>
          </a:blip>
          <a:srcRect/>
          <a:stretch>
            <a:fillRect/>
          </a:stretch>
        </p:blipFill>
        <p:spPr bwMode="auto">
          <a:xfrm>
            <a:off x="3956885" y="1703859"/>
            <a:ext cx="200407" cy="171777"/>
          </a:xfrm>
          <a:prstGeom prst="rect">
            <a:avLst/>
          </a:prstGeom>
          <a:noFill/>
        </p:spPr>
      </p:pic>
      <p:pic>
        <p:nvPicPr>
          <p:cNvPr id="47" name="Picture 52" descr="Player_Orange copy"/>
          <p:cNvPicPr>
            <a:picLocks noChangeAspect="1" noChangeArrowheads="1"/>
          </p:cNvPicPr>
          <p:nvPr/>
        </p:nvPicPr>
        <p:blipFill>
          <a:blip r:embed="rId6" cstate="print">
            <a:biLevel thresh="25000"/>
          </a:blip>
          <a:srcRect/>
          <a:stretch>
            <a:fillRect/>
          </a:stretch>
        </p:blipFill>
        <p:spPr bwMode="auto">
          <a:xfrm>
            <a:off x="3659654" y="2530958"/>
            <a:ext cx="200407" cy="171777"/>
          </a:xfrm>
          <a:prstGeom prst="rect">
            <a:avLst/>
          </a:prstGeom>
          <a:noFill/>
        </p:spPr>
      </p:pic>
      <p:pic>
        <p:nvPicPr>
          <p:cNvPr id="48" name="Picture 52" descr="Player_Orange copy"/>
          <p:cNvPicPr>
            <a:picLocks noChangeAspect="1" noChangeArrowheads="1"/>
          </p:cNvPicPr>
          <p:nvPr/>
        </p:nvPicPr>
        <p:blipFill>
          <a:blip r:embed="rId6" cstate="print">
            <a:biLevel thresh="25000"/>
          </a:blip>
          <a:srcRect/>
          <a:stretch>
            <a:fillRect/>
          </a:stretch>
        </p:blipFill>
        <p:spPr bwMode="auto">
          <a:xfrm>
            <a:off x="3848170" y="2170907"/>
            <a:ext cx="200407" cy="171777"/>
          </a:xfrm>
          <a:prstGeom prst="rect">
            <a:avLst/>
          </a:prstGeom>
          <a:noFill/>
        </p:spPr>
      </p:pic>
      <p:pic>
        <p:nvPicPr>
          <p:cNvPr id="49" name="Picture 52" descr="Player_Orange copy"/>
          <p:cNvPicPr>
            <a:picLocks noChangeAspect="1" noChangeArrowheads="1"/>
          </p:cNvPicPr>
          <p:nvPr/>
        </p:nvPicPr>
        <p:blipFill>
          <a:blip r:embed="rId6" cstate="print">
            <a:biLevel thresh="25000"/>
          </a:blip>
          <a:srcRect/>
          <a:stretch>
            <a:fillRect/>
          </a:stretch>
        </p:blipFill>
        <p:spPr bwMode="auto">
          <a:xfrm>
            <a:off x="3232043" y="2172324"/>
            <a:ext cx="200407" cy="171777"/>
          </a:xfrm>
          <a:prstGeom prst="rect">
            <a:avLst/>
          </a:prstGeom>
          <a:noFill/>
        </p:spPr>
      </p:pic>
      <p:pic>
        <p:nvPicPr>
          <p:cNvPr id="50" name="Picture 54" descr="skills_ball copy"/>
          <p:cNvPicPr>
            <a:picLocks noChangeAspect="1" noChangeArrowheads="1"/>
          </p:cNvPicPr>
          <p:nvPr/>
        </p:nvPicPr>
        <p:blipFill>
          <a:blip r:embed="rId5" cstate="print"/>
          <a:srcRect/>
          <a:stretch>
            <a:fillRect/>
          </a:stretch>
        </p:blipFill>
        <p:spPr bwMode="auto">
          <a:xfrm>
            <a:off x="3803578" y="2278390"/>
            <a:ext cx="144795" cy="128587"/>
          </a:xfrm>
          <a:prstGeom prst="rect">
            <a:avLst/>
          </a:prstGeom>
          <a:noFill/>
        </p:spPr>
      </p:pic>
      <p:pic>
        <p:nvPicPr>
          <p:cNvPr id="51" name="Picture 54" descr="skills_ball copy"/>
          <p:cNvPicPr>
            <a:picLocks noChangeAspect="1" noChangeArrowheads="1"/>
          </p:cNvPicPr>
          <p:nvPr/>
        </p:nvPicPr>
        <p:blipFill>
          <a:blip r:embed="rId5" cstate="print"/>
          <a:srcRect/>
          <a:stretch>
            <a:fillRect/>
          </a:stretch>
        </p:blipFill>
        <p:spPr bwMode="auto">
          <a:xfrm>
            <a:off x="2031592" y="1392539"/>
            <a:ext cx="144795" cy="128587"/>
          </a:xfrm>
          <a:prstGeom prst="rect">
            <a:avLst/>
          </a:prstGeom>
          <a:noFill/>
        </p:spPr>
      </p:pic>
      <p:pic>
        <p:nvPicPr>
          <p:cNvPr id="42" name="Picture 41" descr="F:\TL Folder\NEW FA Skills Logo_4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F:\TL Folder\NEW FA Skills Logo_4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91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Game Play – Scenarios</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960104425"/>
              </p:ext>
            </p:extLst>
          </p:nvPr>
        </p:nvGraphicFramePr>
        <p:xfrm>
          <a:off x="179512" y="3212976"/>
          <a:ext cx="8765706" cy="162052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None/>
                      </a:pP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Stay</a:t>
                      </a:r>
                      <a:r>
                        <a:rPr lang="en-GB" sz="1100" baseline="0" dirty="0" smtClean="0"/>
                        <a:t> focused at all times even when things aren't going your teams way </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Continue</a:t>
                      </a:r>
                      <a:r>
                        <a:rPr lang="en-GB" sz="1100" baseline="0" dirty="0" smtClean="0"/>
                        <a:t> to play at a high tempo whilst maintaining quality</a:t>
                      </a:r>
                      <a:endParaRPr lang="en-GB" sz="1100" dirty="0" smtClean="0"/>
                    </a:p>
                  </a:txBody>
                  <a:tcPr>
                    <a:solidFill>
                      <a:srgbClr val="FFFF99"/>
                    </a:solidFill>
                  </a:tcPr>
                </a:tc>
                <a:tc>
                  <a:txBody>
                    <a:bodyPr/>
                    <a:lstStyle/>
                    <a:p>
                      <a:pPr>
                        <a:buFont typeface="Arial" pitchFamily="34" charset="0"/>
                        <a:buChar char="•"/>
                      </a:pPr>
                      <a:r>
                        <a:rPr lang="en-GB" sz="1100" dirty="0" smtClean="0"/>
                        <a:t> Develop</a:t>
                      </a:r>
                      <a:r>
                        <a:rPr lang="en-GB" sz="1100" baseline="0" dirty="0" smtClean="0"/>
                        <a:t> the ability to work well as a team </a:t>
                      </a:r>
                    </a:p>
                    <a:p>
                      <a:pPr>
                        <a:buFont typeface="Arial" pitchFamily="34" charset="0"/>
                        <a:buChar char="•"/>
                      </a:pPr>
                      <a:r>
                        <a:rPr lang="en-GB" sz="1100" baseline="0" dirty="0" smtClean="0"/>
                        <a:t> Come up with different tactics as a team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36712"/>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2269365630"/>
              </p:ext>
            </p:extLst>
          </p:nvPr>
        </p:nvGraphicFramePr>
        <p:xfrm>
          <a:off x="4644008" y="836712"/>
          <a:ext cx="4320480" cy="2261241"/>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b="0" i="0" baseline="0" dirty="0" smtClean="0"/>
                        <a:t>Before the game s start different scenarios are written on the board e.g. It’s the World Cup final, your winning 1-0 with 8 minutes to go, what do you do?, Its’ 2-2 and you  need to  draw at least to get promoted. What do you do with 6 minutes left?</a:t>
                      </a:r>
                    </a:p>
                    <a:p>
                      <a:pPr marL="171450" indent="-171450">
                        <a:buFont typeface="Arial" pitchFamily="34" charset="0"/>
                        <a:buChar char="•"/>
                      </a:pPr>
                      <a:r>
                        <a:rPr lang="en-GB" sz="1100" b="0" i="0" baseline="0" dirty="0" smtClean="0"/>
                        <a:t>Each scenario is numbered  at random without them knowing and a player is asked to choose a number </a:t>
                      </a:r>
                    </a:p>
                    <a:p>
                      <a:pPr marL="171450" indent="-171450">
                        <a:buFont typeface="Arial" pitchFamily="34" charset="0"/>
                        <a:buChar char="•"/>
                      </a:pPr>
                      <a:r>
                        <a:rPr lang="en-GB" sz="1100" b="0" i="0" baseline="0" dirty="0" smtClean="0"/>
                        <a:t>Once known teams go to their pitch and decide who plays what role </a:t>
                      </a:r>
                    </a:p>
                    <a:p>
                      <a:pPr marL="171450" indent="-171450">
                        <a:buFont typeface="Arial" pitchFamily="34" charset="0"/>
                        <a:buChar char="•"/>
                      </a:pPr>
                      <a:r>
                        <a:rPr lang="en-GB" sz="1100" b="0" i="0" baseline="0" dirty="0" smtClean="0"/>
                        <a:t>After the games allow teams to discuss what they did, if it worked, would they do anything different?)</a:t>
                      </a:r>
                    </a:p>
                    <a:p>
                      <a:pPr>
                        <a:buFont typeface="Arial" pitchFamily="34" charset="0"/>
                        <a:buNone/>
                      </a:pPr>
                      <a:r>
                        <a:rPr lang="en-GB" sz="1100" b="1" i="1" baseline="0" dirty="0" smtClean="0"/>
                        <a:t>Progression</a:t>
                      </a:r>
                    </a:p>
                    <a:p>
                      <a:pPr marL="171450" indent="-171450">
                        <a:buFont typeface="Arial" pitchFamily="34" charset="0"/>
                        <a:buChar char="•"/>
                      </a:pPr>
                      <a:r>
                        <a:rPr lang="en-GB" sz="1100" b="0" i="0" dirty="0" smtClean="0"/>
                        <a:t>A new scenario is chosen each</a:t>
                      </a:r>
                      <a:r>
                        <a:rPr lang="en-GB" sz="1100" b="0" i="0" baseline="0" dirty="0" smtClean="0"/>
                        <a:t> time </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5077614"/>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Larger pitch</a:t>
                      </a:r>
                    </a:p>
                    <a:p>
                      <a:pPr>
                        <a:buFont typeface="Arial" pitchFamily="34" charset="0"/>
                        <a:buChar char="•"/>
                      </a:pPr>
                      <a:r>
                        <a:rPr lang="en-GB" sz="1100" baseline="0" dirty="0" smtClean="0"/>
                        <a:t> More players on team</a:t>
                      </a:r>
                    </a:p>
                    <a:p>
                      <a:pPr>
                        <a:buFont typeface="Arial" pitchFamily="34" charset="0"/>
                        <a:buChar char="•"/>
                      </a:pPr>
                      <a:r>
                        <a:rPr lang="en-GB" sz="1100" baseline="0" dirty="0" smtClean="0"/>
                        <a:t> Scenario chosen by coach</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Smaller pitch</a:t>
                      </a:r>
                    </a:p>
                    <a:p>
                      <a:pPr>
                        <a:buFont typeface="Arial" pitchFamily="34" charset="0"/>
                        <a:buChar char="•"/>
                      </a:pPr>
                      <a:r>
                        <a:rPr lang="en-GB" sz="1100" baseline="0" dirty="0" smtClean="0"/>
                        <a:t> Less players on team</a:t>
                      </a:r>
                    </a:p>
                    <a:p>
                      <a:pPr>
                        <a:buFont typeface="Arial" pitchFamily="34" charset="0"/>
                        <a:buChar char="•"/>
                      </a:pP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93596584"/>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Come</a:t>
                      </a:r>
                      <a:r>
                        <a:rPr lang="en-GB" sz="1200" baseline="0" dirty="0" smtClean="0"/>
                        <a:t> up with a team plan before you play next</a:t>
                      </a:r>
                    </a:p>
                    <a:p>
                      <a:pPr>
                        <a:buFont typeface="Arial" pitchFamily="34" charset="0"/>
                        <a:buChar char="•"/>
                      </a:pPr>
                      <a:r>
                        <a:rPr lang="en-GB" sz="1200" baseline="0" dirty="0" smtClean="0"/>
                        <a:t> Share ideas  / tactics </a:t>
                      </a:r>
                      <a:endParaRPr lang="en-GB" sz="1200" dirty="0" smtClean="0"/>
                    </a:p>
                    <a:p>
                      <a:pPr>
                        <a:buFont typeface="Arial" pitchFamily="34" charset="0"/>
                        <a:buChar char="•"/>
                      </a:pPr>
                      <a:r>
                        <a:rPr lang="en-GB" sz="1200" dirty="0" smtClean="0"/>
                        <a:t>How</a:t>
                      </a:r>
                      <a:r>
                        <a:rPr lang="en-GB" sz="1200" baseline="0" dirty="0" smtClean="0"/>
                        <a:t> can we play better as a team?</a:t>
                      </a:r>
                    </a:p>
                    <a:p>
                      <a:pPr>
                        <a:buFont typeface="Arial" pitchFamily="34" charset="0"/>
                        <a:buChar char="•"/>
                      </a:pPr>
                      <a:r>
                        <a:rPr lang="en-GB" sz="1200" baseline="0" dirty="0" smtClean="0"/>
                        <a:t>What would you do differently next time?</a:t>
                      </a:r>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rot="10800000" flipH="1">
            <a:off x="293064" y="1640149"/>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AutoShape 7" descr="Outlined diamond"/>
          <p:cNvSpPr>
            <a:spLocks noChangeAspect="1" noChangeArrowheads="1"/>
          </p:cNvSpPr>
          <p:nvPr/>
        </p:nvSpPr>
        <p:spPr bwMode="auto">
          <a:xfrm rot="10800000">
            <a:off x="4196682" y="1598013"/>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33" name="Picture 54" descr="skills_ball copy"/>
          <p:cNvPicPr>
            <a:picLocks noChangeAspect="1" noChangeArrowheads="1"/>
          </p:cNvPicPr>
          <p:nvPr/>
        </p:nvPicPr>
        <p:blipFill>
          <a:blip r:embed="rId3" cstate="print"/>
          <a:srcRect/>
          <a:stretch>
            <a:fillRect/>
          </a:stretch>
        </p:blipFill>
        <p:spPr bwMode="auto">
          <a:xfrm>
            <a:off x="3215894" y="1394528"/>
            <a:ext cx="155033" cy="137679"/>
          </a:xfrm>
          <a:prstGeom prst="rect">
            <a:avLst/>
          </a:prstGeom>
          <a:noFill/>
        </p:spPr>
      </p:pic>
      <p:pic>
        <p:nvPicPr>
          <p:cNvPr id="21" name="Picture 20" descr="F:\TL Folder\NEW FA Skills Logo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TL Folder\NEW FA Skills Logo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9" descr="Player_Yellow copy"/>
          <p:cNvPicPr>
            <a:picLocks noChangeAspect="1" noChangeArrowheads="1"/>
          </p:cNvPicPr>
          <p:nvPr/>
        </p:nvPicPr>
        <p:blipFill>
          <a:blip r:embed="rId5" cstate="print"/>
          <a:srcRect/>
          <a:stretch>
            <a:fillRect/>
          </a:stretch>
        </p:blipFill>
        <p:spPr bwMode="auto">
          <a:xfrm>
            <a:off x="3370927" y="1281062"/>
            <a:ext cx="262764" cy="226932"/>
          </a:xfrm>
          <a:prstGeom prst="rect">
            <a:avLst/>
          </a:prstGeom>
          <a:noFill/>
        </p:spPr>
      </p:pic>
      <p:pic>
        <p:nvPicPr>
          <p:cNvPr id="29" name="Picture 49" descr="Player_Yellow copy"/>
          <p:cNvPicPr>
            <a:picLocks noChangeAspect="1" noChangeArrowheads="1"/>
          </p:cNvPicPr>
          <p:nvPr/>
        </p:nvPicPr>
        <p:blipFill>
          <a:blip r:embed="rId5" cstate="print"/>
          <a:srcRect/>
          <a:stretch>
            <a:fillRect/>
          </a:stretch>
        </p:blipFill>
        <p:spPr bwMode="auto">
          <a:xfrm>
            <a:off x="2411760" y="1700808"/>
            <a:ext cx="262764" cy="226932"/>
          </a:xfrm>
          <a:prstGeom prst="rect">
            <a:avLst/>
          </a:prstGeom>
          <a:noFill/>
        </p:spPr>
      </p:pic>
      <p:pic>
        <p:nvPicPr>
          <p:cNvPr id="34" name="Picture 49" descr="Player_Yellow copy"/>
          <p:cNvPicPr>
            <a:picLocks noChangeAspect="1" noChangeArrowheads="1"/>
          </p:cNvPicPr>
          <p:nvPr/>
        </p:nvPicPr>
        <p:blipFill>
          <a:blip r:embed="rId5" cstate="print"/>
          <a:srcRect/>
          <a:stretch>
            <a:fillRect/>
          </a:stretch>
        </p:blipFill>
        <p:spPr bwMode="auto">
          <a:xfrm>
            <a:off x="3933686" y="1689049"/>
            <a:ext cx="262764" cy="226932"/>
          </a:xfrm>
          <a:prstGeom prst="rect">
            <a:avLst/>
          </a:prstGeom>
          <a:noFill/>
        </p:spPr>
      </p:pic>
      <p:pic>
        <p:nvPicPr>
          <p:cNvPr id="35" name="Picture 49" descr="Player_Yellow copy"/>
          <p:cNvPicPr>
            <a:picLocks noChangeAspect="1" noChangeArrowheads="1"/>
          </p:cNvPicPr>
          <p:nvPr/>
        </p:nvPicPr>
        <p:blipFill>
          <a:blip r:embed="rId5" cstate="print"/>
          <a:srcRect/>
          <a:stretch>
            <a:fillRect/>
          </a:stretch>
        </p:blipFill>
        <p:spPr bwMode="auto">
          <a:xfrm>
            <a:off x="3110138" y="2348880"/>
            <a:ext cx="262764" cy="226932"/>
          </a:xfrm>
          <a:prstGeom prst="rect">
            <a:avLst/>
          </a:prstGeom>
          <a:noFill/>
        </p:spPr>
      </p:pic>
      <p:pic>
        <p:nvPicPr>
          <p:cNvPr id="36" name="Picture 50" descr="Player_Red copy"/>
          <p:cNvPicPr>
            <a:picLocks noChangeAspect="1" noChangeArrowheads="1"/>
          </p:cNvPicPr>
          <p:nvPr/>
        </p:nvPicPr>
        <p:blipFill>
          <a:blip r:embed="rId6" cstate="print"/>
          <a:srcRect/>
          <a:stretch>
            <a:fillRect/>
          </a:stretch>
        </p:blipFill>
        <p:spPr bwMode="auto">
          <a:xfrm>
            <a:off x="607998" y="1707153"/>
            <a:ext cx="235044" cy="202993"/>
          </a:xfrm>
          <a:prstGeom prst="rect">
            <a:avLst/>
          </a:prstGeom>
          <a:noFill/>
        </p:spPr>
      </p:pic>
      <p:pic>
        <p:nvPicPr>
          <p:cNvPr id="37" name="Picture 50" descr="Player_Red copy"/>
          <p:cNvPicPr>
            <a:picLocks noChangeAspect="1" noChangeArrowheads="1"/>
          </p:cNvPicPr>
          <p:nvPr/>
        </p:nvPicPr>
        <p:blipFill>
          <a:blip r:embed="rId6" cstate="print"/>
          <a:srcRect/>
          <a:stretch>
            <a:fillRect/>
          </a:stretch>
        </p:blipFill>
        <p:spPr bwMode="auto">
          <a:xfrm>
            <a:off x="1187624" y="1198009"/>
            <a:ext cx="235044" cy="202993"/>
          </a:xfrm>
          <a:prstGeom prst="rect">
            <a:avLst/>
          </a:prstGeom>
          <a:noFill/>
        </p:spPr>
      </p:pic>
      <p:pic>
        <p:nvPicPr>
          <p:cNvPr id="38" name="Picture 50" descr="Player_Red copy"/>
          <p:cNvPicPr>
            <a:picLocks noChangeAspect="1" noChangeArrowheads="1"/>
          </p:cNvPicPr>
          <p:nvPr/>
        </p:nvPicPr>
        <p:blipFill>
          <a:blip r:embed="rId6" cstate="print"/>
          <a:srcRect/>
          <a:stretch>
            <a:fillRect/>
          </a:stretch>
        </p:blipFill>
        <p:spPr bwMode="auto">
          <a:xfrm>
            <a:off x="1201043" y="2276872"/>
            <a:ext cx="235044" cy="202993"/>
          </a:xfrm>
          <a:prstGeom prst="rect">
            <a:avLst/>
          </a:prstGeom>
          <a:noFill/>
        </p:spPr>
      </p:pic>
      <p:pic>
        <p:nvPicPr>
          <p:cNvPr id="39" name="Picture 50" descr="Player_Red copy"/>
          <p:cNvPicPr>
            <a:picLocks noChangeAspect="1" noChangeArrowheads="1"/>
          </p:cNvPicPr>
          <p:nvPr/>
        </p:nvPicPr>
        <p:blipFill>
          <a:blip r:embed="rId6" cstate="print"/>
          <a:srcRect/>
          <a:stretch>
            <a:fillRect/>
          </a:stretch>
        </p:blipFill>
        <p:spPr bwMode="auto">
          <a:xfrm>
            <a:off x="2052329" y="1757287"/>
            <a:ext cx="235044" cy="202993"/>
          </a:xfrm>
          <a:prstGeom prst="rect">
            <a:avLst/>
          </a:prstGeom>
          <a:noFill/>
        </p:spPr>
      </p:pic>
    </p:spTree>
    <p:extLst>
      <p:ext uri="{BB962C8B-B14F-4D97-AF65-F5344CB8AC3E}">
        <p14:creationId xmlns:p14="http://schemas.microsoft.com/office/powerpoint/2010/main" val="1731667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What Am </a:t>
            </a:r>
            <a:r>
              <a:rPr lang="en-GB" sz="2400" b="1" smtClean="0">
                <a:solidFill>
                  <a:schemeClr val="bg1"/>
                </a:solidFill>
                <a:latin typeface="+mn-lt"/>
              </a:rPr>
              <a:t>I Coaching Today?</a:t>
            </a:r>
            <a:endParaRPr lang="en-GB" sz="2400" b="1" dirty="0">
              <a:solidFill>
                <a:schemeClr val="bg1"/>
              </a:solidFill>
              <a:latin typeface="+mn-lt"/>
            </a:endParaRPr>
          </a:p>
        </p:txBody>
      </p:sp>
      <p:graphicFrame>
        <p:nvGraphicFramePr>
          <p:cNvPr id="7" name="Table 6"/>
          <p:cNvGraphicFramePr>
            <a:graphicFrameLocks noGrp="1"/>
          </p:cNvGraphicFramePr>
          <p:nvPr/>
        </p:nvGraphicFramePr>
        <p:xfrm>
          <a:off x="179512" y="3212976"/>
          <a:ext cx="8765706" cy="162052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example</a:t>
                      </a:r>
                    </a:p>
                  </a:txBody>
                  <a:tcPr>
                    <a:solidFill>
                      <a:schemeClr val="accent2">
                        <a:lumMod val="40000"/>
                        <a:lumOff val="60000"/>
                      </a:schemeClr>
                    </a:solidFill>
                  </a:tcPr>
                </a:tc>
                <a:tc>
                  <a:txBody>
                    <a:bodyPr/>
                    <a:lstStyle/>
                    <a:p>
                      <a:pPr>
                        <a:buFont typeface="Arial" pitchFamily="34" charset="0"/>
                        <a:buChar char="•"/>
                      </a:pPr>
                      <a:r>
                        <a:rPr lang="en-GB" sz="1100" dirty="0" smtClean="0"/>
                        <a:t> example</a:t>
                      </a:r>
                    </a:p>
                    <a:p>
                      <a:pPr>
                        <a:buFont typeface="Arial" pitchFamily="34" charset="0"/>
                        <a:buNone/>
                      </a:pP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example</a:t>
                      </a:r>
                    </a:p>
                  </a:txBody>
                  <a:tcPr>
                    <a:solidFill>
                      <a:srgbClr val="FFFF99"/>
                    </a:solidFill>
                  </a:tcPr>
                </a:tc>
                <a:tc>
                  <a:txBody>
                    <a:bodyPr/>
                    <a:lstStyle/>
                    <a:p>
                      <a:pPr>
                        <a:buFont typeface="Arial" pitchFamily="34" charset="0"/>
                        <a:buChar char="•"/>
                      </a:pPr>
                      <a:r>
                        <a:rPr lang="en-GB" sz="1100" dirty="0" smtClean="0"/>
                        <a:t> example</a:t>
                      </a:r>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36712"/>
            <a:ext cx="4320480" cy="2232247"/>
          </a:xfrm>
          <a:prstGeom prst="rect">
            <a:avLst/>
          </a:prstGeom>
          <a:noFill/>
          <a:ln w="9525">
            <a:noFill/>
            <a:miter lim="800000"/>
            <a:headEnd/>
            <a:tailEnd/>
          </a:ln>
        </p:spPr>
      </p:pic>
      <p:graphicFrame>
        <p:nvGraphicFramePr>
          <p:cNvPr id="12" name="Table 11"/>
          <p:cNvGraphicFramePr>
            <a:graphicFrameLocks noGrp="1"/>
          </p:cNvGraphicFramePr>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a:buFont typeface="Arial" pitchFamily="34" charset="0"/>
                        <a:buChar char="•"/>
                      </a:pPr>
                      <a:r>
                        <a:rPr lang="en-GB" sz="1100" baseline="0" dirty="0" smtClean="0"/>
                        <a:t> example</a:t>
                      </a:r>
                    </a:p>
                    <a:p>
                      <a:pPr>
                        <a:buFont typeface="Arial" pitchFamily="34" charset="0"/>
                        <a:buNone/>
                      </a:pPr>
                      <a:r>
                        <a:rPr lang="en-GB" sz="1100" b="1" i="1" baseline="0" dirty="0" smtClean="0"/>
                        <a:t>Progression</a:t>
                      </a:r>
                    </a:p>
                    <a:p>
                      <a:pPr>
                        <a:buFont typeface="Arial" pitchFamily="34" charset="0"/>
                        <a:buChar char="•"/>
                      </a:pPr>
                      <a:r>
                        <a:rPr lang="en-GB" sz="1100" b="0" i="0" baseline="0" dirty="0" smtClean="0"/>
                        <a:t> example</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example</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example</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a:t>
                      </a:r>
                      <a:r>
                        <a:rPr lang="en-GB" sz="1100" dirty="0" smtClean="0"/>
                        <a:t>example</a:t>
                      </a:r>
                      <a:endParaRPr lang="en-GB" sz="1100" dirty="0"/>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rot="10800000" flipH="1">
            <a:off x="395536" y="980728"/>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7" name="Picture 49" descr="Player_Yellow copy"/>
          <p:cNvPicPr>
            <a:picLocks noChangeAspect="1" noChangeArrowheads="1"/>
          </p:cNvPicPr>
          <p:nvPr/>
        </p:nvPicPr>
        <p:blipFill>
          <a:blip r:embed="rId3" cstate="print"/>
          <a:srcRect/>
          <a:stretch>
            <a:fillRect/>
          </a:stretch>
        </p:blipFill>
        <p:spPr bwMode="auto">
          <a:xfrm>
            <a:off x="1835696" y="1052736"/>
            <a:ext cx="279400" cy="241300"/>
          </a:xfrm>
          <a:prstGeom prst="rect">
            <a:avLst/>
          </a:prstGeom>
          <a:noFill/>
        </p:spPr>
      </p:pic>
      <p:sp>
        <p:nvSpPr>
          <p:cNvPr id="23" name="Rectangle 22"/>
          <p:cNvSpPr/>
          <p:nvPr/>
        </p:nvSpPr>
        <p:spPr>
          <a:xfrm>
            <a:off x="827584" y="908720"/>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50" descr="Player_Red copy"/>
          <p:cNvPicPr>
            <a:picLocks noChangeAspect="1" noChangeArrowheads="1"/>
          </p:cNvPicPr>
          <p:nvPr/>
        </p:nvPicPr>
        <p:blipFill>
          <a:blip r:embed="rId4" cstate="print"/>
          <a:srcRect/>
          <a:stretch>
            <a:fillRect/>
          </a:stretch>
        </p:blipFill>
        <p:spPr bwMode="auto">
          <a:xfrm>
            <a:off x="1475656" y="1052736"/>
            <a:ext cx="279400" cy="241300"/>
          </a:xfrm>
          <a:prstGeom prst="rect">
            <a:avLst/>
          </a:prstGeom>
          <a:noFill/>
        </p:spPr>
      </p:pic>
      <p:pic>
        <p:nvPicPr>
          <p:cNvPr id="21" name="Picture 54" descr="skills_ball copy"/>
          <p:cNvPicPr>
            <a:picLocks noChangeAspect="1" noChangeArrowheads="1"/>
          </p:cNvPicPr>
          <p:nvPr/>
        </p:nvPicPr>
        <p:blipFill>
          <a:blip r:embed="rId5" cstate="print"/>
          <a:srcRect/>
          <a:stretch>
            <a:fillRect/>
          </a:stretch>
        </p:blipFill>
        <p:spPr bwMode="auto">
          <a:xfrm>
            <a:off x="3059832" y="1052736"/>
            <a:ext cx="212725" cy="188913"/>
          </a:xfrm>
          <a:prstGeom prst="rect">
            <a:avLst/>
          </a:prstGeom>
          <a:noFill/>
        </p:spPr>
      </p:pic>
      <p:cxnSp>
        <p:nvCxnSpPr>
          <p:cNvPr id="29" name="Straight Arrow Connector 28"/>
          <p:cNvCxnSpPr/>
          <p:nvPr/>
        </p:nvCxnSpPr>
        <p:spPr>
          <a:xfrm>
            <a:off x="3419872" y="1124744"/>
            <a:ext cx="360040" cy="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95936" y="1124744"/>
            <a:ext cx="36004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52" descr="Player_Orange copy"/>
          <p:cNvPicPr>
            <a:picLocks noChangeAspect="1" noChangeArrowheads="1"/>
          </p:cNvPicPr>
          <p:nvPr/>
        </p:nvPicPr>
        <p:blipFill>
          <a:blip r:embed="rId6" cstate="print"/>
          <a:srcRect/>
          <a:stretch>
            <a:fillRect/>
          </a:stretch>
        </p:blipFill>
        <p:spPr bwMode="auto">
          <a:xfrm>
            <a:off x="2195736" y="1052736"/>
            <a:ext cx="300038" cy="257175"/>
          </a:xfrm>
          <a:prstGeom prst="rect">
            <a:avLst/>
          </a:prstGeom>
          <a:noFill/>
        </p:spPr>
      </p:pic>
      <p:pic>
        <p:nvPicPr>
          <p:cNvPr id="39" name="Picture 51" descr="Player_Blue copy"/>
          <p:cNvPicPr>
            <a:picLocks noChangeAspect="1" noChangeArrowheads="1"/>
          </p:cNvPicPr>
          <p:nvPr/>
        </p:nvPicPr>
        <p:blipFill>
          <a:blip r:embed="rId7" cstate="print"/>
          <a:srcRect/>
          <a:stretch>
            <a:fillRect/>
          </a:stretch>
        </p:blipFill>
        <p:spPr bwMode="auto">
          <a:xfrm>
            <a:off x="2627784" y="1052736"/>
            <a:ext cx="279400" cy="241300"/>
          </a:xfrm>
          <a:prstGeom prst="rect">
            <a:avLst/>
          </a:prstGeom>
          <a:noFill/>
        </p:spPr>
      </p:pic>
      <p:pic>
        <p:nvPicPr>
          <p:cNvPr id="1026" name="Picture 2" descr="F:\TL Folder\NEW FA Skills Logo_4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29167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TL Folder\NEW FA Skills Logo_4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63470" y="291678"/>
            <a:ext cx="329010" cy="32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04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Pass and Move</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50948818"/>
              </p:ext>
            </p:extLst>
          </p:nvPr>
        </p:nvGraphicFramePr>
        <p:xfrm>
          <a:off x="179512" y="3212976"/>
          <a:ext cx="8765706" cy="162052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Selection</a:t>
                      </a:r>
                      <a:r>
                        <a:rPr lang="en-GB" sz="1100" baseline="0" dirty="0" smtClean="0"/>
                        <a:t> of when and where to pass the ball </a:t>
                      </a:r>
                    </a:p>
                    <a:p>
                      <a:pPr>
                        <a:buFont typeface="Arial" pitchFamily="34" charset="0"/>
                        <a:buChar char="•"/>
                      </a:pPr>
                      <a:r>
                        <a:rPr lang="en-GB" sz="1100" baseline="0" dirty="0" smtClean="0"/>
                        <a:t> Selection of type of pass </a:t>
                      </a:r>
                    </a:p>
                  </a:txBody>
                  <a:tcPr>
                    <a:solidFill>
                      <a:schemeClr val="accent2">
                        <a:lumMod val="40000"/>
                        <a:lumOff val="60000"/>
                      </a:schemeClr>
                    </a:solidFill>
                  </a:tcPr>
                </a:tc>
                <a:tc>
                  <a:txBody>
                    <a:bodyPr/>
                    <a:lstStyle/>
                    <a:p>
                      <a:pPr>
                        <a:buFont typeface="Arial" pitchFamily="34" charset="0"/>
                        <a:buChar char="•"/>
                      </a:pPr>
                      <a:r>
                        <a:rPr lang="en-GB" sz="1100" dirty="0" smtClean="0"/>
                        <a:t> Decision</a:t>
                      </a:r>
                      <a:r>
                        <a:rPr lang="en-GB" sz="1100" baseline="0" dirty="0" smtClean="0"/>
                        <a:t> on when to pass and when to keep the ball</a:t>
                      </a:r>
                    </a:p>
                    <a:p>
                      <a:pPr>
                        <a:buFont typeface="Arial" pitchFamily="34" charset="0"/>
                        <a:buChar char="•"/>
                      </a:pPr>
                      <a:r>
                        <a:rPr lang="en-GB" sz="1100" baseline="0" dirty="0" smtClean="0"/>
                        <a:t>Being creative in their pass / movement </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baseline="0" dirty="0" smtClean="0"/>
                        <a:t> Selection of movement in order to have more success  (disguise etc.)</a:t>
                      </a:r>
                      <a:endParaRPr lang="en-GB" sz="1100" dirty="0" smtClean="0"/>
                    </a:p>
                  </a:txBody>
                  <a:tcPr>
                    <a:solidFill>
                      <a:srgbClr val="FFFF99"/>
                    </a:solidFill>
                  </a:tcPr>
                </a:tc>
                <a:tc>
                  <a:txBody>
                    <a:bodyPr/>
                    <a:lstStyle/>
                    <a:p>
                      <a:pPr>
                        <a:buFont typeface="Arial" pitchFamily="34" charset="0"/>
                        <a:buChar char="•"/>
                      </a:pPr>
                      <a:r>
                        <a:rPr lang="en-GB" sz="1100" dirty="0" smtClean="0"/>
                        <a:t> Sharing</a:t>
                      </a:r>
                      <a:r>
                        <a:rPr lang="en-GB" sz="1100" baseline="0" dirty="0" smtClean="0"/>
                        <a:t> ideas in order to have more success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08668"/>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2081921962"/>
              </p:ext>
            </p:extLst>
          </p:nvPr>
        </p:nvGraphicFramePr>
        <p:xfrm>
          <a:off x="4644008" y="836712"/>
          <a:ext cx="4320480" cy="2261241"/>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kern="1200" dirty="0" smtClean="0">
                          <a:solidFill>
                            <a:schemeClr val="dk1"/>
                          </a:solidFill>
                          <a:effectLst/>
                          <a:latin typeface="+mn-lt"/>
                          <a:ea typeface="+mn-ea"/>
                          <a:cs typeface="+mn-cs"/>
                        </a:rPr>
                        <a:t>Area split up in to 3rds with two end zones.</a:t>
                      </a:r>
                    </a:p>
                    <a:p>
                      <a:pPr marL="171450" indent="-171450">
                        <a:buFont typeface="Arial" pitchFamily="34" charset="0"/>
                        <a:buChar char="•"/>
                      </a:pPr>
                      <a:r>
                        <a:rPr lang="en-GB" sz="1100" kern="1200" dirty="0" smtClean="0">
                          <a:solidFill>
                            <a:schemeClr val="dk1"/>
                          </a:solidFill>
                          <a:effectLst/>
                          <a:latin typeface="+mn-lt"/>
                          <a:ea typeface="+mn-ea"/>
                          <a:cs typeface="+mn-cs"/>
                        </a:rPr>
                        <a:t>Teams are split into groups of 3/4. </a:t>
                      </a:r>
                    </a:p>
                    <a:p>
                      <a:pPr marL="171450" indent="-171450">
                        <a:buFont typeface="Arial" pitchFamily="34" charset="0"/>
                        <a:buChar char="•"/>
                      </a:pPr>
                      <a:r>
                        <a:rPr lang="en-GB" sz="1100" kern="1200" dirty="0" smtClean="0">
                          <a:solidFill>
                            <a:schemeClr val="dk1"/>
                          </a:solidFill>
                          <a:effectLst/>
                          <a:latin typeface="+mn-lt"/>
                          <a:ea typeface="+mn-ea"/>
                          <a:cs typeface="+mn-cs"/>
                        </a:rPr>
                        <a:t>Aim of the game is to pass and move through the 3rds and play the ball into the end zone to one of your players. </a:t>
                      </a:r>
                    </a:p>
                    <a:p>
                      <a:pPr marL="171450" indent="-171450">
                        <a:buFont typeface="Arial" pitchFamily="34" charset="0"/>
                        <a:buChar char="•"/>
                      </a:pPr>
                      <a:r>
                        <a:rPr lang="en-GB" sz="1100" kern="1200" dirty="0" smtClean="0">
                          <a:solidFill>
                            <a:schemeClr val="dk1"/>
                          </a:solidFill>
                          <a:effectLst/>
                          <a:latin typeface="+mn-lt"/>
                          <a:ea typeface="+mn-ea"/>
                          <a:cs typeface="+mn-cs"/>
                        </a:rPr>
                        <a:t>Every players must touch the ball</a:t>
                      </a:r>
                      <a:r>
                        <a:rPr lang="en-GB" sz="1100" kern="1200" baseline="0" dirty="0" smtClean="0">
                          <a:solidFill>
                            <a:schemeClr val="dk1"/>
                          </a:solidFill>
                          <a:effectLst/>
                          <a:latin typeface="+mn-lt"/>
                          <a:ea typeface="+mn-ea"/>
                          <a:cs typeface="+mn-cs"/>
                        </a:rPr>
                        <a:t> and the </a:t>
                      </a:r>
                      <a:r>
                        <a:rPr lang="en-GB" sz="1100" kern="1200" dirty="0" smtClean="0">
                          <a:solidFill>
                            <a:schemeClr val="dk1"/>
                          </a:solidFill>
                          <a:effectLst/>
                          <a:latin typeface="+mn-lt"/>
                          <a:ea typeface="+mn-ea"/>
                          <a:cs typeface="+mn-cs"/>
                        </a:rPr>
                        <a:t>ball must be played through each 3</a:t>
                      </a:r>
                      <a:r>
                        <a:rPr lang="en-GB" sz="1100" kern="1200" baseline="30000" dirty="0" smtClean="0">
                          <a:solidFill>
                            <a:schemeClr val="dk1"/>
                          </a:solidFill>
                          <a:effectLst/>
                          <a:latin typeface="+mn-lt"/>
                          <a:ea typeface="+mn-ea"/>
                          <a:cs typeface="+mn-cs"/>
                        </a:rPr>
                        <a:t>rd</a:t>
                      </a:r>
                      <a:r>
                        <a:rPr lang="en-GB" sz="1100" kern="1200" dirty="0" smtClean="0">
                          <a:solidFill>
                            <a:schemeClr val="dk1"/>
                          </a:solidFill>
                          <a:effectLst/>
                          <a:latin typeface="+mn-lt"/>
                          <a:ea typeface="+mn-ea"/>
                          <a:cs typeface="+mn-cs"/>
                        </a:rPr>
                        <a:t>.</a:t>
                      </a:r>
                      <a:r>
                        <a:rPr lang="en-GB" sz="1100" b="1" i="1" baseline="0" dirty="0" smtClean="0"/>
                        <a:t/>
                      </a:r>
                      <a:br>
                        <a:rPr lang="en-GB" sz="1100" b="1" i="1" baseline="0" dirty="0" smtClean="0"/>
                      </a:br>
                      <a:r>
                        <a:rPr lang="en-GB" sz="1100" b="1" i="1" baseline="0" dirty="0" smtClean="0"/>
                        <a:t>Progression</a:t>
                      </a:r>
                    </a:p>
                    <a:p>
                      <a:pPr>
                        <a:buFont typeface="Arial" pitchFamily="34" charset="0"/>
                        <a:buChar char="•"/>
                      </a:pPr>
                      <a:r>
                        <a:rPr lang="en-GB" sz="1100" b="0" i="0" baseline="0" dirty="0" smtClean="0"/>
                        <a:t> </a:t>
                      </a:r>
                      <a:r>
                        <a:rPr lang="en-GB" sz="1100" kern="1200" dirty="0" smtClean="0">
                          <a:solidFill>
                            <a:schemeClr val="dk1"/>
                          </a:solidFill>
                          <a:effectLst/>
                          <a:latin typeface="+mn-lt"/>
                          <a:ea typeface="+mn-ea"/>
                          <a:cs typeface="+mn-cs"/>
                        </a:rPr>
                        <a:t>One team becomes the defenders  (Reds – who are “locked “ into the middle zone) –  They can only tag  the ball to start</a:t>
                      </a:r>
                    </a:p>
                    <a:p>
                      <a:pPr>
                        <a:buFont typeface="Arial" pitchFamily="34" charset="0"/>
                        <a:buChar char="•"/>
                      </a:pPr>
                      <a:r>
                        <a:rPr lang="en-GB" sz="1100" kern="1200" baseline="0" dirty="0" smtClean="0">
                          <a:solidFill>
                            <a:schemeClr val="dk1"/>
                          </a:solidFill>
                          <a:effectLst/>
                          <a:latin typeface="+mn-lt"/>
                          <a:ea typeface="+mn-ea"/>
                          <a:cs typeface="+mn-cs"/>
                        </a:rPr>
                        <a:t> </a:t>
                      </a:r>
                      <a:r>
                        <a:rPr lang="en-GB" sz="1100" b="0" i="0" kern="1200" baseline="0" dirty="0" smtClean="0">
                          <a:solidFill>
                            <a:schemeClr val="dk1"/>
                          </a:solidFill>
                          <a:effectLst/>
                          <a:latin typeface="+mn-lt"/>
                          <a:ea typeface="+mn-ea"/>
                          <a:cs typeface="+mn-cs"/>
                        </a:rPr>
                        <a:t> </a:t>
                      </a:r>
                      <a:r>
                        <a:rPr lang="en-GB" sz="1100" b="0" i="0" kern="1200" dirty="0" smtClean="0">
                          <a:solidFill>
                            <a:schemeClr val="dk1"/>
                          </a:solidFill>
                          <a:effectLst/>
                          <a:latin typeface="+mn-lt"/>
                          <a:ea typeface="+mn-ea"/>
                          <a:cs typeface="+mn-cs"/>
                        </a:rPr>
                        <a:t>Introduce goals for the attacking</a:t>
                      </a:r>
                      <a:r>
                        <a:rPr lang="en-GB" sz="1100" b="0" i="0" kern="1200" baseline="0" dirty="0" smtClean="0">
                          <a:solidFill>
                            <a:schemeClr val="dk1"/>
                          </a:solidFill>
                          <a:effectLst/>
                          <a:latin typeface="+mn-lt"/>
                          <a:ea typeface="+mn-ea"/>
                          <a:cs typeface="+mn-cs"/>
                        </a:rPr>
                        <a:t> teams </a:t>
                      </a:r>
                    </a:p>
                    <a:p>
                      <a:pPr>
                        <a:buFont typeface="Arial" pitchFamily="34" charset="0"/>
                        <a:buChar char="•"/>
                      </a:pPr>
                      <a:r>
                        <a:rPr lang="en-GB" sz="1100" b="0" i="0" kern="1200" baseline="0" dirty="0" smtClean="0">
                          <a:solidFill>
                            <a:schemeClr val="dk1"/>
                          </a:solidFill>
                          <a:effectLst/>
                          <a:latin typeface="+mn-lt"/>
                          <a:ea typeface="+mn-ea"/>
                          <a:cs typeface="+mn-cs"/>
                        </a:rPr>
                        <a:t>  Give the team the option of using 2 footballs if more than 3 players.</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3893195"/>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Defenders</a:t>
                      </a:r>
                      <a:r>
                        <a:rPr lang="en-GB" sz="1100" baseline="0" dirty="0" smtClean="0"/>
                        <a:t> can only intercept </a:t>
                      </a:r>
                    </a:p>
                    <a:p>
                      <a:pPr>
                        <a:buFont typeface="Arial" pitchFamily="34" charset="0"/>
                        <a:buChar char="•"/>
                      </a:pPr>
                      <a:r>
                        <a:rPr lang="en-GB" sz="1100" baseline="0" dirty="0" smtClean="0"/>
                        <a:t> Players can play with ball in hands</a:t>
                      </a:r>
                    </a:p>
                    <a:p>
                      <a:pPr>
                        <a:buFont typeface="Arial" pitchFamily="34" charset="0"/>
                        <a:buChar char="•"/>
                      </a:pPr>
                      <a:endParaRPr lang="en-GB" sz="1100" dirty="0"/>
                    </a:p>
                  </a:txBody>
                  <a:tcPr>
                    <a:solidFill>
                      <a:schemeClr val="bg1">
                        <a:lumMod val="85000"/>
                      </a:schemeClr>
                    </a:solidFill>
                  </a:tcPr>
                </a:tc>
                <a:tc>
                  <a:txBody>
                    <a:bodyPr/>
                    <a:lstStyle/>
                    <a:p>
                      <a:pPr>
                        <a:buFont typeface="Arial" pitchFamily="34" charset="0"/>
                        <a:buChar char="•"/>
                      </a:pPr>
                      <a:r>
                        <a:rPr lang="en-GB" sz="1100" dirty="0" smtClean="0"/>
                        <a:t> Defenders can tackle</a:t>
                      </a:r>
                    </a:p>
                    <a:p>
                      <a:pPr>
                        <a:buFont typeface="Arial" pitchFamily="34" charset="0"/>
                        <a:buChar char="•"/>
                      </a:pPr>
                      <a:r>
                        <a:rPr lang="en-GB" sz="1100" dirty="0" smtClean="0"/>
                        <a:t> Defenders</a:t>
                      </a:r>
                      <a:r>
                        <a:rPr lang="en-GB" sz="1100" baseline="0" dirty="0" smtClean="0"/>
                        <a:t> given to each group</a:t>
                      </a:r>
                    </a:p>
                    <a:p>
                      <a:pPr>
                        <a:buFont typeface="Arial" pitchFamily="34" charset="0"/>
                        <a:buChar char="•"/>
                      </a:pPr>
                      <a:r>
                        <a:rPr lang="en-GB" sz="1100" baseline="0" dirty="0" smtClean="0"/>
                        <a:t> Number of defenders  can increase depending on ability / Challenge</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29569848"/>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How</a:t>
                      </a:r>
                      <a:r>
                        <a:rPr lang="en-GB" sz="1200" baseline="0" dirty="0" smtClean="0"/>
                        <a:t> can we help the player on the ball?</a:t>
                      </a:r>
                    </a:p>
                    <a:p>
                      <a:pPr>
                        <a:buFont typeface="Arial" pitchFamily="34" charset="0"/>
                        <a:buChar char="•"/>
                      </a:pPr>
                      <a:r>
                        <a:rPr lang="en-GB" sz="1200" baseline="0" dirty="0" smtClean="0"/>
                        <a:t> What is a successful pass?</a:t>
                      </a:r>
                    </a:p>
                    <a:p>
                      <a:pPr>
                        <a:buFont typeface="Arial" pitchFamily="34" charset="0"/>
                        <a:buChar char="•"/>
                      </a:pPr>
                      <a:r>
                        <a:rPr lang="en-GB" sz="1200" baseline="0" dirty="0" smtClean="0"/>
                        <a:t> What should / could we do after we pass the ball?</a:t>
                      </a:r>
                    </a:p>
                    <a:p>
                      <a:pPr>
                        <a:buFont typeface="Arial" pitchFamily="34" charset="0"/>
                        <a:buChar char="•"/>
                      </a:pPr>
                      <a:r>
                        <a:rPr lang="en-GB" sz="1200" baseline="0" dirty="0" smtClean="0"/>
                        <a:t> What tactics can we come up with as a team to help?</a:t>
                      </a:r>
                    </a:p>
                    <a:p>
                      <a:pPr>
                        <a:buFont typeface="Arial" pitchFamily="34" charset="0"/>
                        <a:buChar char="•"/>
                      </a:pPr>
                      <a:r>
                        <a:rPr lang="en-GB" sz="1200" baseline="0" dirty="0" smtClean="0"/>
                        <a:t> What else do we need to be aware of?</a:t>
                      </a:r>
                    </a:p>
                    <a:p>
                      <a:pPr>
                        <a:buFont typeface="Arial" pitchFamily="34" charset="0"/>
                        <a:buChar char="•"/>
                      </a:pPr>
                      <a:r>
                        <a:rPr lang="en-GB" sz="1200" baseline="0" dirty="0" smtClean="0"/>
                        <a:t> What can help us play first time?</a:t>
                      </a:r>
                      <a:endParaRPr lang="en-GB" sz="1100" dirty="0"/>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a:off x="173092" y="1628800"/>
            <a:ext cx="366460" cy="539396"/>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7" name="Picture 49" descr="Player_Yellow copy"/>
          <p:cNvPicPr>
            <a:picLocks noChangeAspect="1" noChangeArrowheads="1"/>
          </p:cNvPicPr>
          <p:nvPr/>
        </p:nvPicPr>
        <p:blipFill>
          <a:blip r:embed="rId3" cstate="print"/>
          <a:srcRect/>
          <a:stretch>
            <a:fillRect/>
          </a:stretch>
        </p:blipFill>
        <p:spPr bwMode="auto">
          <a:xfrm>
            <a:off x="2448974" y="1614715"/>
            <a:ext cx="279400" cy="241300"/>
          </a:xfrm>
          <a:prstGeom prst="rect">
            <a:avLst/>
          </a:prstGeom>
          <a:noFill/>
        </p:spPr>
      </p:pic>
      <p:pic>
        <p:nvPicPr>
          <p:cNvPr id="30" name="Picture 49" descr="Player_Yellow copy"/>
          <p:cNvPicPr>
            <a:picLocks noChangeAspect="1" noChangeArrowheads="1"/>
          </p:cNvPicPr>
          <p:nvPr/>
        </p:nvPicPr>
        <p:blipFill>
          <a:blip r:embed="rId3" cstate="print"/>
          <a:srcRect/>
          <a:stretch>
            <a:fillRect/>
          </a:stretch>
        </p:blipFill>
        <p:spPr bwMode="auto">
          <a:xfrm>
            <a:off x="611560" y="1294036"/>
            <a:ext cx="279400" cy="241300"/>
          </a:xfrm>
          <a:prstGeom prst="rect">
            <a:avLst/>
          </a:prstGeom>
          <a:noFill/>
        </p:spPr>
      </p:pic>
      <p:pic>
        <p:nvPicPr>
          <p:cNvPr id="31" name="Picture 49" descr="Player_Yellow copy"/>
          <p:cNvPicPr>
            <a:picLocks noChangeAspect="1" noChangeArrowheads="1"/>
          </p:cNvPicPr>
          <p:nvPr/>
        </p:nvPicPr>
        <p:blipFill>
          <a:blip r:embed="rId3" cstate="print"/>
          <a:srcRect/>
          <a:stretch>
            <a:fillRect/>
          </a:stretch>
        </p:blipFill>
        <p:spPr bwMode="auto">
          <a:xfrm>
            <a:off x="3353617" y="2317174"/>
            <a:ext cx="279400" cy="241300"/>
          </a:xfrm>
          <a:prstGeom prst="rect">
            <a:avLst/>
          </a:prstGeom>
          <a:noFill/>
        </p:spPr>
      </p:pic>
      <p:pic>
        <p:nvPicPr>
          <p:cNvPr id="32" name="Picture 49" descr="Player_Yellow copy"/>
          <p:cNvPicPr>
            <a:picLocks noChangeAspect="1" noChangeArrowheads="1"/>
          </p:cNvPicPr>
          <p:nvPr/>
        </p:nvPicPr>
        <p:blipFill>
          <a:blip r:embed="rId3" cstate="print"/>
          <a:srcRect/>
          <a:stretch>
            <a:fillRect/>
          </a:stretch>
        </p:blipFill>
        <p:spPr bwMode="auto">
          <a:xfrm>
            <a:off x="1215633" y="2408871"/>
            <a:ext cx="279400" cy="241300"/>
          </a:xfrm>
          <a:prstGeom prst="rect">
            <a:avLst/>
          </a:prstGeom>
          <a:noFill/>
        </p:spPr>
      </p:pic>
      <p:pic>
        <p:nvPicPr>
          <p:cNvPr id="33" name="Picture 54" descr="skills_ball copy"/>
          <p:cNvPicPr>
            <a:picLocks noChangeAspect="1" noChangeArrowheads="1"/>
          </p:cNvPicPr>
          <p:nvPr/>
        </p:nvPicPr>
        <p:blipFill>
          <a:blip r:embed="rId4" cstate="print"/>
          <a:srcRect/>
          <a:stretch>
            <a:fillRect/>
          </a:stretch>
        </p:blipFill>
        <p:spPr bwMode="auto">
          <a:xfrm>
            <a:off x="686167" y="1400901"/>
            <a:ext cx="212725" cy="188913"/>
          </a:xfrm>
          <a:prstGeom prst="rect">
            <a:avLst/>
          </a:prstGeom>
          <a:noFill/>
        </p:spPr>
      </p:pic>
      <p:pic>
        <p:nvPicPr>
          <p:cNvPr id="37" name="Picture 51" descr="Player_Blue copy"/>
          <p:cNvPicPr>
            <a:picLocks noChangeAspect="1" noChangeArrowheads="1"/>
          </p:cNvPicPr>
          <p:nvPr/>
        </p:nvPicPr>
        <p:blipFill>
          <a:blip r:embed="rId5" cstate="print"/>
          <a:srcRect/>
          <a:stretch>
            <a:fillRect/>
          </a:stretch>
        </p:blipFill>
        <p:spPr bwMode="auto">
          <a:xfrm>
            <a:off x="546467" y="2395612"/>
            <a:ext cx="279400" cy="241300"/>
          </a:xfrm>
          <a:prstGeom prst="rect">
            <a:avLst/>
          </a:prstGeom>
          <a:noFill/>
        </p:spPr>
      </p:pic>
      <p:pic>
        <p:nvPicPr>
          <p:cNvPr id="38" name="Picture 51" descr="Player_Blue copy"/>
          <p:cNvPicPr>
            <a:picLocks noChangeAspect="1" noChangeArrowheads="1"/>
          </p:cNvPicPr>
          <p:nvPr/>
        </p:nvPicPr>
        <p:blipFill>
          <a:blip r:embed="rId5" cstate="print"/>
          <a:srcRect/>
          <a:stretch>
            <a:fillRect/>
          </a:stretch>
        </p:blipFill>
        <p:spPr bwMode="auto">
          <a:xfrm>
            <a:off x="1350925" y="1669138"/>
            <a:ext cx="279400" cy="241300"/>
          </a:xfrm>
          <a:prstGeom prst="rect">
            <a:avLst/>
          </a:prstGeom>
          <a:noFill/>
        </p:spPr>
      </p:pic>
      <p:pic>
        <p:nvPicPr>
          <p:cNvPr id="40" name="Picture 51" descr="Player_Blue copy"/>
          <p:cNvPicPr>
            <a:picLocks noChangeAspect="1" noChangeArrowheads="1"/>
          </p:cNvPicPr>
          <p:nvPr/>
        </p:nvPicPr>
        <p:blipFill>
          <a:blip r:embed="rId5" cstate="print"/>
          <a:srcRect/>
          <a:stretch>
            <a:fillRect/>
          </a:stretch>
        </p:blipFill>
        <p:spPr bwMode="auto">
          <a:xfrm>
            <a:off x="1987616" y="2683132"/>
            <a:ext cx="279400" cy="241300"/>
          </a:xfrm>
          <a:prstGeom prst="rect">
            <a:avLst/>
          </a:prstGeom>
          <a:noFill/>
        </p:spPr>
      </p:pic>
      <p:pic>
        <p:nvPicPr>
          <p:cNvPr id="42" name="Picture 54" descr="skills_ball copy"/>
          <p:cNvPicPr>
            <a:picLocks noChangeAspect="1" noChangeArrowheads="1"/>
          </p:cNvPicPr>
          <p:nvPr/>
        </p:nvPicPr>
        <p:blipFill>
          <a:blip r:embed="rId4" cstate="print"/>
          <a:srcRect/>
          <a:stretch>
            <a:fillRect/>
          </a:stretch>
        </p:blipFill>
        <p:spPr bwMode="auto">
          <a:xfrm>
            <a:off x="695412" y="2276872"/>
            <a:ext cx="212725" cy="188913"/>
          </a:xfrm>
          <a:prstGeom prst="rect">
            <a:avLst/>
          </a:prstGeom>
          <a:noFill/>
        </p:spPr>
      </p:pic>
      <p:cxnSp>
        <p:nvCxnSpPr>
          <p:cNvPr id="9" name="Straight Connector 8"/>
          <p:cNvCxnSpPr/>
          <p:nvPr/>
        </p:nvCxnSpPr>
        <p:spPr>
          <a:xfrm>
            <a:off x="1719421" y="808668"/>
            <a:ext cx="0" cy="220354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56287" y="837374"/>
            <a:ext cx="0" cy="220354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AutoShape 7" descr="Outlined diamond"/>
          <p:cNvSpPr>
            <a:spLocks noChangeAspect="1" noChangeArrowheads="1"/>
          </p:cNvSpPr>
          <p:nvPr/>
        </p:nvSpPr>
        <p:spPr bwMode="auto">
          <a:xfrm rot="10800000">
            <a:off x="3995936" y="1665468"/>
            <a:ext cx="366460" cy="539396"/>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29" name="Picture 54" descr="skills_ball copy"/>
          <p:cNvPicPr>
            <a:picLocks noChangeAspect="1" noChangeArrowheads="1"/>
          </p:cNvPicPr>
          <p:nvPr/>
        </p:nvPicPr>
        <p:blipFill>
          <a:blip r:embed="rId4" cstate="print"/>
          <a:srcRect/>
          <a:stretch>
            <a:fillRect/>
          </a:stretch>
        </p:blipFill>
        <p:spPr bwMode="auto">
          <a:xfrm>
            <a:off x="2743562" y="1789788"/>
            <a:ext cx="212725" cy="188913"/>
          </a:xfrm>
          <a:prstGeom prst="rect">
            <a:avLst/>
          </a:prstGeom>
          <a:noFill/>
        </p:spPr>
      </p:pic>
      <p:cxnSp>
        <p:nvCxnSpPr>
          <p:cNvPr id="35" name="Straight Arrow Connector 34"/>
          <p:cNvCxnSpPr/>
          <p:nvPr/>
        </p:nvCxnSpPr>
        <p:spPr>
          <a:xfrm>
            <a:off x="2993577" y="1924098"/>
            <a:ext cx="360040" cy="36004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01774" y="1967188"/>
            <a:ext cx="688851" cy="380188"/>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01774" y="1618661"/>
            <a:ext cx="549151" cy="752667"/>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4" name="Picture 50" descr="Player_Red copy"/>
          <p:cNvPicPr>
            <a:picLocks noChangeAspect="1" noChangeArrowheads="1"/>
          </p:cNvPicPr>
          <p:nvPr/>
        </p:nvPicPr>
        <p:blipFill>
          <a:blip r:embed="rId6" cstate="print"/>
          <a:srcRect/>
          <a:stretch>
            <a:fillRect/>
          </a:stretch>
        </p:blipFill>
        <p:spPr bwMode="auto">
          <a:xfrm>
            <a:off x="2348384" y="1347025"/>
            <a:ext cx="279400" cy="241300"/>
          </a:xfrm>
          <a:prstGeom prst="rect">
            <a:avLst/>
          </a:prstGeom>
          <a:noFill/>
        </p:spPr>
      </p:pic>
      <p:pic>
        <p:nvPicPr>
          <p:cNvPr id="45" name="Picture 50" descr="Player_Red copy"/>
          <p:cNvPicPr>
            <a:picLocks noChangeAspect="1" noChangeArrowheads="1"/>
          </p:cNvPicPr>
          <p:nvPr/>
        </p:nvPicPr>
        <p:blipFill>
          <a:blip r:embed="rId6" cstate="print"/>
          <a:srcRect/>
          <a:stretch>
            <a:fillRect/>
          </a:stretch>
        </p:blipFill>
        <p:spPr bwMode="auto">
          <a:xfrm>
            <a:off x="2123728" y="1891582"/>
            <a:ext cx="279400" cy="241300"/>
          </a:xfrm>
          <a:prstGeom prst="rect">
            <a:avLst/>
          </a:prstGeom>
          <a:noFill/>
        </p:spPr>
      </p:pic>
      <p:pic>
        <p:nvPicPr>
          <p:cNvPr id="46" name="Picture 50" descr="Player_Red copy"/>
          <p:cNvPicPr>
            <a:picLocks noChangeAspect="1" noChangeArrowheads="1"/>
          </p:cNvPicPr>
          <p:nvPr/>
        </p:nvPicPr>
        <p:blipFill>
          <a:blip r:embed="rId6" cstate="print"/>
          <a:srcRect/>
          <a:stretch>
            <a:fillRect/>
          </a:stretch>
        </p:blipFill>
        <p:spPr bwMode="auto">
          <a:xfrm>
            <a:off x="2123728" y="2395612"/>
            <a:ext cx="279400" cy="241300"/>
          </a:xfrm>
          <a:prstGeom prst="rect">
            <a:avLst/>
          </a:prstGeom>
          <a:noFill/>
        </p:spPr>
      </p:pic>
      <p:sp>
        <p:nvSpPr>
          <p:cNvPr id="11" name="Rectangle 10"/>
          <p:cNvSpPr/>
          <p:nvPr/>
        </p:nvSpPr>
        <p:spPr>
          <a:xfrm>
            <a:off x="539552" y="932115"/>
            <a:ext cx="3456384" cy="20007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utoShape 7" descr="Outlined diamond"/>
          <p:cNvSpPr>
            <a:spLocks noChangeAspect="1" noChangeArrowheads="1"/>
          </p:cNvSpPr>
          <p:nvPr/>
        </p:nvSpPr>
        <p:spPr bwMode="auto">
          <a:xfrm rot="5400000">
            <a:off x="2174700" y="773131"/>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AutoShape 7" descr="Outlined diamond"/>
          <p:cNvSpPr>
            <a:spLocks noChangeAspect="1" noChangeArrowheads="1"/>
          </p:cNvSpPr>
          <p:nvPr/>
        </p:nvSpPr>
        <p:spPr bwMode="auto">
          <a:xfrm rot="5400000">
            <a:off x="2321678" y="2773918"/>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34" name="Picture 33" descr="F:\TL Folder\NEW FA Skills Logo_4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F:\TL Folder\NEW FA Skills Logo_4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When to Pass When to Dribble </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153031767"/>
              </p:ext>
            </p:extLst>
          </p:nvPr>
        </p:nvGraphicFramePr>
        <p:xfrm>
          <a:off x="179512" y="3212976"/>
          <a:ext cx="8765706" cy="167640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dirty="0" smtClean="0"/>
                        <a:t> </a:t>
                      </a:r>
                      <a:r>
                        <a:rPr lang="en-GB" sz="1100" baseline="0" dirty="0" smtClean="0"/>
                        <a:t>Develop the ability when and where to dribble  with the ball </a:t>
                      </a:r>
                      <a:endParaRPr lang="en-GB" sz="1100" dirty="0" smtClean="0"/>
                    </a:p>
                    <a:p>
                      <a:pPr>
                        <a:buFont typeface="Arial" pitchFamily="34" charset="0"/>
                        <a:buChar char="•"/>
                      </a:pPr>
                      <a:r>
                        <a:rPr lang="en-GB" sz="1100" dirty="0" smtClean="0"/>
                        <a:t>Develop</a:t>
                      </a:r>
                      <a:r>
                        <a:rPr lang="en-GB" sz="1100" baseline="0" dirty="0" smtClean="0"/>
                        <a:t> the ability on when and where to pass the ball</a:t>
                      </a:r>
                    </a:p>
                  </a:txBody>
                  <a:tcPr>
                    <a:solidFill>
                      <a:schemeClr val="accent2">
                        <a:lumMod val="40000"/>
                        <a:lumOff val="60000"/>
                      </a:schemeClr>
                    </a:solidFill>
                  </a:tcPr>
                </a:tc>
                <a:tc>
                  <a:txBody>
                    <a:bodyPr/>
                    <a:lstStyle/>
                    <a:p>
                      <a:pPr>
                        <a:buFont typeface="Arial" pitchFamily="34" charset="0"/>
                        <a:buChar char="•"/>
                      </a:pPr>
                      <a:r>
                        <a:rPr lang="en-GB" sz="1100" dirty="0" smtClean="0"/>
                        <a:t> Select</a:t>
                      </a:r>
                      <a:r>
                        <a:rPr lang="en-GB" sz="1100" baseline="0" dirty="0" smtClean="0"/>
                        <a:t> the appropriate time to release and  keep the ball </a:t>
                      </a:r>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a:t>
                      </a:r>
                      <a:r>
                        <a:rPr lang="en-GB" sz="1100" baseline="0" dirty="0" smtClean="0"/>
                        <a:t> different types of movements in order to help your team </a:t>
                      </a:r>
                      <a:endParaRPr lang="en-GB" sz="1100" dirty="0" smtClean="0"/>
                    </a:p>
                  </a:txBody>
                  <a:tcPr>
                    <a:solidFill>
                      <a:srgbClr val="FFFF99"/>
                    </a:solidFill>
                  </a:tcPr>
                </a:tc>
                <a:tc>
                  <a:txBody>
                    <a:bodyPr/>
                    <a:lstStyle/>
                    <a:p>
                      <a:pPr>
                        <a:buFont typeface="Arial" pitchFamily="34" charset="0"/>
                        <a:buChar char="•"/>
                      </a:pPr>
                      <a:r>
                        <a:rPr lang="en-GB" sz="1100" dirty="0" smtClean="0"/>
                        <a:t> Working together positively </a:t>
                      </a:r>
                    </a:p>
                    <a:p>
                      <a:pPr>
                        <a:buFont typeface="Arial" pitchFamily="34" charset="0"/>
                        <a:buChar char="•"/>
                      </a:pPr>
                      <a:r>
                        <a:rPr lang="en-GB" sz="1100" dirty="0" smtClean="0"/>
                        <a:t> Sharing</a:t>
                      </a:r>
                      <a:r>
                        <a:rPr lang="en-GB" sz="1100" baseline="0" dirty="0" smtClean="0"/>
                        <a:t> and listening to each others ideas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36712"/>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762545654"/>
              </p:ext>
            </p:extLst>
          </p:nvPr>
        </p:nvGraphicFramePr>
        <p:xfrm>
          <a:off x="4644008" y="836713"/>
          <a:ext cx="4320480" cy="2240280"/>
        </p:xfrm>
        <a:graphic>
          <a:graphicData uri="http://schemas.openxmlformats.org/drawingml/2006/table">
            <a:tbl>
              <a:tblPr firstRow="1" bandRow="1">
                <a:tableStyleId>{5C22544A-7EE6-4342-B048-85BDC9FD1C3A}</a:tableStyleId>
              </a:tblPr>
              <a:tblGrid>
                <a:gridCol w="4320480"/>
              </a:tblGrid>
              <a:tr h="299388">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32858">
                <a:tc>
                  <a:txBody>
                    <a:bodyPr/>
                    <a:lstStyle/>
                    <a:p>
                      <a:pPr marL="171450" indent="-171450">
                        <a:buFont typeface="Arial" pitchFamily="34" charset="0"/>
                        <a:buChar char="•"/>
                      </a:pPr>
                      <a:r>
                        <a:rPr lang="en-GB" sz="1100" kern="1200" dirty="0" smtClean="0">
                          <a:solidFill>
                            <a:schemeClr val="dk1"/>
                          </a:solidFill>
                          <a:effectLst/>
                          <a:latin typeface="+mn-lt"/>
                          <a:ea typeface="+mn-ea"/>
                          <a:cs typeface="+mn-cs"/>
                        </a:rPr>
                        <a:t>Area split up as illustrated </a:t>
                      </a:r>
                    </a:p>
                    <a:p>
                      <a:pPr marL="171450" indent="-171450">
                        <a:buFont typeface="Arial" pitchFamily="34" charset="0"/>
                        <a:buChar char="•"/>
                      </a:pPr>
                      <a:r>
                        <a:rPr lang="en-GB" sz="1100" kern="1200" dirty="0" smtClean="0">
                          <a:solidFill>
                            <a:schemeClr val="dk1"/>
                          </a:solidFill>
                          <a:effectLst/>
                          <a:latin typeface="+mn-lt"/>
                          <a:ea typeface="+mn-ea"/>
                          <a:cs typeface="+mn-cs"/>
                        </a:rPr>
                        <a:t>Y = Defenders, R = Attackers,</a:t>
                      </a:r>
                      <a:r>
                        <a:rPr lang="en-GB" sz="1100" kern="1200" baseline="0" dirty="0" smtClean="0">
                          <a:solidFill>
                            <a:schemeClr val="dk1"/>
                          </a:solidFill>
                          <a:effectLst/>
                          <a:latin typeface="+mn-lt"/>
                          <a:ea typeface="+mn-ea"/>
                          <a:cs typeface="+mn-cs"/>
                        </a:rPr>
                        <a:t> Y = Magic players</a:t>
                      </a:r>
                      <a:endParaRPr lang="en-GB" sz="1100" kern="1200" dirty="0" smtClean="0">
                        <a:solidFill>
                          <a:schemeClr val="dk1"/>
                        </a:solidFill>
                        <a:effectLst/>
                        <a:latin typeface="+mn-lt"/>
                        <a:ea typeface="+mn-ea"/>
                        <a:cs typeface="+mn-cs"/>
                      </a:endParaRPr>
                    </a:p>
                    <a:p>
                      <a:pPr marL="171450" indent="-171450">
                        <a:buFont typeface="Arial" pitchFamily="34" charset="0"/>
                        <a:buChar char="•"/>
                      </a:pPr>
                      <a:r>
                        <a:rPr lang="en-GB" sz="1100" kern="1200" dirty="0" smtClean="0">
                          <a:solidFill>
                            <a:schemeClr val="dk1"/>
                          </a:solidFill>
                          <a:effectLst/>
                          <a:latin typeface="+mn-lt"/>
                          <a:ea typeface="+mn-ea"/>
                          <a:cs typeface="+mn-cs"/>
                        </a:rPr>
                        <a:t>Aim of the game is  for the  attackers to keep possession of their ball and try to get through</a:t>
                      </a:r>
                      <a:r>
                        <a:rPr lang="en-GB" sz="1100" kern="1200" baseline="0" dirty="0" smtClean="0">
                          <a:solidFill>
                            <a:schemeClr val="dk1"/>
                          </a:solidFill>
                          <a:effectLst/>
                          <a:latin typeface="+mn-lt"/>
                          <a:ea typeface="+mn-ea"/>
                          <a:cs typeface="+mn-cs"/>
                        </a:rPr>
                        <a:t> the middle  circle  avoiding the defenders (Defenders can only tag the ball to start)</a:t>
                      </a:r>
                    </a:p>
                    <a:p>
                      <a:pPr marL="171450" indent="-171450">
                        <a:buFont typeface="Arial" pitchFamily="34" charset="0"/>
                        <a:buChar char="•"/>
                      </a:pPr>
                      <a:r>
                        <a:rPr lang="en-GB" sz="1100" kern="1200" baseline="0" dirty="0" smtClean="0">
                          <a:solidFill>
                            <a:schemeClr val="dk1"/>
                          </a:solidFill>
                          <a:effectLst/>
                          <a:latin typeface="+mn-lt"/>
                          <a:ea typeface="+mn-ea"/>
                          <a:cs typeface="+mn-cs"/>
                        </a:rPr>
                        <a:t>The dribblers can choose if they want  to use the blues to pass  too and receive it back </a:t>
                      </a:r>
                      <a:r>
                        <a:rPr lang="en-GB" sz="1100" kern="1200" dirty="0" smtClean="0">
                          <a:solidFill>
                            <a:schemeClr val="dk1"/>
                          </a:solidFill>
                          <a:effectLst/>
                          <a:latin typeface="+mn-lt"/>
                          <a:ea typeface="+mn-ea"/>
                          <a:cs typeface="+mn-cs"/>
                        </a:rPr>
                        <a:t>to keep the ball. </a:t>
                      </a:r>
                      <a:r>
                        <a:rPr lang="en-GB" sz="1800" kern="1200" dirty="0" smtClean="0">
                          <a:solidFill>
                            <a:schemeClr val="dk1"/>
                          </a:solidFill>
                          <a:effectLst/>
                          <a:latin typeface="+mn-lt"/>
                          <a:ea typeface="+mn-ea"/>
                          <a:cs typeface="+mn-cs"/>
                        </a:rPr>
                        <a:t/>
                      </a:r>
                      <a:br>
                        <a:rPr lang="en-GB" sz="1800" kern="1200" dirty="0" smtClean="0">
                          <a:solidFill>
                            <a:schemeClr val="dk1"/>
                          </a:solidFill>
                          <a:effectLst/>
                          <a:latin typeface="+mn-lt"/>
                          <a:ea typeface="+mn-ea"/>
                          <a:cs typeface="+mn-cs"/>
                        </a:rPr>
                      </a:br>
                      <a:r>
                        <a:rPr lang="en-GB" sz="1100" b="1" i="1" baseline="0" dirty="0" smtClean="0"/>
                        <a:t>Progression</a:t>
                      </a:r>
                    </a:p>
                    <a:p>
                      <a:pPr>
                        <a:buFont typeface="Arial" pitchFamily="34" charset="0"/>
                        <a:buChar char="•"/>
                      </a:pPr>
                      <a:r>
                        <a:rPr lang="en-GB" sz="1100" b="0" i="0" baseline="0" dirty="0" smtClean="0"/>
                        <a:t> </a:t>
                      </a:r>
                      <a:r>
                        <a:rPr lang="en-GB" sz="1100" kern="1200" dirty="0" smtClean="0">
                          <a:solidFill>
                            <a:schemeClr val="dk1"/>
                          </a:solidFill>
                          <a:effectLst/>
                          <a:latin typeface="+mn-lt"/>
                          <a:ea typeface="+mn-ea"/>
                          <a:cs typeface="+mn-cs"/>
                        </a:rPr>
                        <a:t>Defending team - can intercept / tackle  (If they win it they</a:t>
                      </a:r>
                      <a:r>
                        <a:rPr lang="en-GB" sz="1100" kern="1200" baseline="0" dirty="0" smtClean="0">
                          <a:solidFill>
                            <a:schemeClr val="dk1"/>
                          </a:solidFill>
                          <a:effectLst/>
                          <a:latin typeface="+mn-lt"/>
                          <a:ea typeface="+mn-ea"/>
                          <a:cs typeface="+mn-cs"/>
                        </a:rPr>
                        <a:t> can score)</a:t>
                      </a:r>
                      <a:endParaRPr lang="en-GB" sz="1100" kern="1200" dirty="0" smtClean="0">
                        <a:solidFill>
                          <a:schemeClr val="dk1"/>
                        </a:solidFill>
                        <a:effectLst/>
                        <a:latin typeface="+mn-lt"/>
                        <a:ea typeface="+mn-ea"/>
                        <a:cs typeface="+mn-cs"/>
                      </a:endParaRPr>
                    </a:p>
                    <a:p>
                      <a:pPr>
                        <a:buFont typeface="Arial" pitchFamily="34" charset="0"/>
                        <a:buChar char="•"/>
                      </a:pPr>
                      <a:r>
                        <a:rPr lang="en-GB" sz="1100" kern="1200" dirty="0" smtClean="0">
                          <a:solidFill>
                            <a:schemeClr val="dk1"/>
                          </a:solidFill>
                          <a:effectLst/>
                          <a:latin typeface="+mn-lt"/>
                          <a:ea typeface="+mn-ea"/>
                          <a:cs typeface="+mn-cs"/>
                        </a:rPr>
                        <a:t> Once </a:t>
                      </a:r>
                      <a:r>
                        <a:rPr lang="en-GB" sz="1100" kern="1200" baseline="0" dirty="0" smtClean="0">
                          <a:solidFill>
                            <a:schemeClr val="dk1"/>
                          </a:solidFill>
                          <a:effectLst/>
                          <a:latin typeface="+mn-lt"/>
                          <a:ea typeface="+mn-ea"/>
                          <a:cs typeface="+mn-cs"/>
                        </a:rPr>
                        <a:t> through the middle </a:t>
                      </a:r>
                      <a:r>
                        <a:rPr lang="en-GB" sz="1100" kern="1200" dirty="0" smtClean="0">
                          <a:solidFill>
                            <a:schemeClr val="dk1"/>
                          </a:solidFill>
                          <a:effectLst/>
                          <a:latin typeface="+mn-lt"/>
                          <a:ea typeface="+mn-ea"/>
                          <a:cs typeface="+mn-cs"/>
                        </a:rPr>
                        <a:t> players can break out to shoot at goal</a:t>
                      </a:r>
                    </a:p>
                    <a:p>
                      <a:pPr>
                        <a:buFont typeface="Arial" pitchFamily="34" charset="0"/>
                        <a:buChar char="•"/>
                      </a:pPr>
                      <a:r>
                        <a:rPr lang="en-GB" sz="1100" kern="1200" baseline="0" dirty="0" smtClean="0">
                          <a:solidFill>
                            <a:schemeClr val="dk1"/>
                          </a:solidFill>
                          <a:effectLst/>
                          <a:latin typeface="+mn-lt"/>
                          <a:ea typeface="+mn-ea"/>
                          <a:cs typeface="+mn-cs"/>
                        </a:rPr>
                        <a:t> Defenders can defend inside and outside the circle</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0149442"/>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Bigger</a:t>
                      </a:r>
                      <a:r>
                        <a:rPr lang="en-GB" sz="1100" baseline="0" dirty="0" smtClean="0"/>
                        <a:t> circles</a:t>
                      </a:r>
                    </a:p>
                    <a:p>
                      <a:pPr>
                        <a:buFont typeface="Arial" pitchFamily="34" charset="0"/>
                        <a:buChar char="•"/>
                      </a:pPr>
                      <a:r>
                        <a:rPr lang="en-GB" sz="1100" baseline="0" dirty="0" smtClean="0"/>
                        <a:t> Less defenders </a:t>
                      </a:r>
                    </a:p>
                    <a:p>
                      <a:pPr>
                        <a:buFont typeface="Arial" pitchFamily="34" charset="0"/>
                        <a:buChar char="•"/>
                      </a:pPr>
                      <a:r>
                        <a:rPr lang="en-GB" sz="1100" baseline="0" dirty="0" smtClean="0"/>
                        <a:t> Defenders travel with a football </a:t>
                      </a:r>
                    </a:p>
                    <a:p>
                      <a:pPr>
                        <a:buFont typeface="Arial" pitchFamily="34" charset="0"/>
                        <a:buNone/>
                      </a:pPr>
                      <a:endParaRPr lang="en-GB" sz="1100" dirty="0"/>
                    </a:p>
                  </a:txBody>
                  <a:tcPr>
                    <a:solidFill>
                      <a:schemeClr val="bg1">
                        <a:lumMod val="85000"/>
                      </a:schemeClr>
                    </a:solidFill>
                  </a:tcPr>
                </a:tc>
                <a:tc>
                  <a:txBody>
                    <a:bodyPr/>
                    <a:lstStyle/>
                    <a:p>
                      <a:pPr>
                        <a:buFont typeface="Arial" pitchFamily="34" charset="0"/>
                        <a:buChar char="•"/>
                      </a:pPr>
                      <a:r>
                        <a:rPr lang="en-GB" sz="1100" dirty="0" smtClean="0"/>
                        <a:t> Smaller</a:t>
                      </a:r>
                      <a:r>
                        <a:rPr lang="en-GB" sz="1100" baseline="0" dirty="0" smtClean="0"/>
                        <a:t> Circle / area </a:t>
                      </a:r>
                    </a:p>
                    <a:p>
                      <a:pPr>
                        <a:buFont typeface="Arial" pitchFamily="34" charset="0"/>
                        <a:buChar char="•"/>
                      </a:pPr>
                      <a:r>
                        <a:rPr lang="en-GB" sz="1100" baseline="0" dirty="0" smtClean="0"/>
                        <a:t> More defenders</a:t>
                      </a:r>
                    </a:p>
                    <a:p>
                      <a:pPr>
                        <a:buFont typeface="Arial" pitchFamily="34" charset="0"/>
                        <a:buChar char="•"/>
                      </a:pPr>
                      <a:r>
                        <a:rPr lang="en-GB" sz="1100" baseline="0" dirty="0" smtClean="0"/>
                        <a:t> Time limit to try to score</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753964703"/>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t> </a:t>
                      </a:r>
                      <a:r>
                        <a:rPr lang="en-GB" sz="1200" baseline="0" dirty="0" smtClean="0"/>
                        <a:t>When would we dribble?</a:t>
                      </a:r>
                    </a:p>
                    <a:p>
                      <a:pPr>
                        <a:buFont typeface="Arial" pitchFamily="34" charset="0"/>
                        <a:buChar char="•"/>
                      </a:pPr>
                      <a:r>
                        <a:rPr lang="en-GB" sz="1200" dirty="0" smtClean="0"/>
                        <a:t> When</a:t>
                      </a:r>
                      <a:r>
                        <a:rPr lang="en-GB" sz="1200" baseline="0" dirty="0" smtClean="0"/>
                        <a:t> would we pass the ball?</a:t>
                      </a:r>
                    </a:p>
                    <a:p>
                      <a:pPr>
                        <a:buFont typeface="Arial" pitchFamily="34" charset="0"/>
                        <a:buChar char="•"/>
                      </a:pPr>
                      <a:r>
                        <a:rPr lang="en-GB" sz="1200" baseline="0" dirty="0" smtClean="0"/>
                        <a:t> What could change our decision? </a:t>
                      </a:r>
                      <a:endParaRPr lang="en-GB" sz="1100" baseline="0" dirty="0"/>
                    </a:p>
                    <a:p>
                      <a:pPr>
                        <a:buFont typeface="Arial" pitchFamily="34" charset="0"/>
                        <a:buChar char="•"/>
                      </a:pPr>
                      <a:r>
                        <a:rPr lang="en-GB" sz="1100" baseline="0" dirty="0"/>
                        <a:t> </a:t>
                      </a:r>
                      <a:r>
                        <a:rPr lang="en-GB" sz="1100" baseline="0" dirty="0" smtClean="0"/>
                        <a:t>How can our teammates help us?</a:t>
                      </a:r>
                    </a:p>
                    <a:p>
                      <a:pPr>
                        <a:buFont typeface="Arial" pitchFamily="34" charset="0"/>
                        <a:buChar char="•"/>
                      </a:pPr>
                      <a:r>
                        <a:rPr lang="en-GB" sz="1100" baseline="0" dirty="0" smtClean="0"/>
                        <a:t> Defenders how can you become more successful? </a:t>
                      </a:r>
                      <a:endParaRPr lang="en-GB" sz="1200" baseline="0" dirty="0" smtClean="0"/>
                    </a:p>
                  </a:txBody>
                  <a:tcPr>
                    <a:solidFill>
                      <a:schemeClr val="bg1">
                        <a:lumMod val="85000"/>
                      </a:schemeClr>
                    </a:solidFill>
                  </a:tcPr>
                </a:tc>
              </a:tr>
            </a:tbl>
          </a:graphicData>
        </a:graphic>
      </p:graphicFrame>
      <p:sp>
        <p:nvSpPr>
          <p:cNvPr id="3" name="Oval 2"/>
          <p:cNvSpPr/>
          <p:nvPr/>
        </p:nvSpPr>
        <p:spPr>
          <a:xfrm>
            <a:off x="1295636" y="962140"/>
            <a:ext cx="2047003" cy="19628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929500" y="1604515"/>
            <a:ext cx="774324" cy="6723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0" descr="Player_Red copy"/>
          <p:cNvPicPr>
            <a:picLocks noChangeAspect="1" noChangeArrowheads="1"/>
          </p:cNvPicPr>
          <p:nvPr/>
        </p:nvPicPr>
        <p:blipFill>
          <a:blip r:embed="rId3" cstate="print"/>
          <a:srcRect/>
          <a:stretch>
            <a:fillRect/>
          </a:stretch>
        </p:blipFill>
        <p:spPr bwMode="auto">
          <a:xfrm>
            <a:off x="2831732" y="1351861"/>
            <a:ext cx="279400" cy="241300"/>
          </a:xfrm>
          <a:prstGeom prst="rect">
            <a:avLst/>
          </a:prstGeom>
          <a:noFill/>
        </p:spPr>
      </p:pic>
      <p:pic>
        <p:nvPicPr>
          <p:cNvPr id="27" name="Picture 50" descr="Player_Red copy"/>
          <p:cNvPicPr>
            <a:picLocks noChangeAspect="1" noChangeArrowheads="1"/>
          </p:cNvPicPr>
          <p:nvPr/>
        </p:nvPicPr>
        <p:blipFill>
          <a:blip r:embed="rId3" cstate="print"/>
          <a:srcRect/>
          <a:stretch>
            <a:fillRect/>
          </a:stretch>
        </p:blipFill>
        <p:spPr bwMode="auto">
          <a:xfrm>
            <a:off x="2625513" y="1939986"/>
            <a:ext cx="279400" cy="241300"/>
          </a:xfrm>
          <a:prstGeom prst="rect">
            <a:avLst/>
          </a:prstGeom>
          <a:noFill/>
        </p:spPr>
      </p:pic>
      <p:pic>
        <p:nvPicPr>
          <p:cNvPr id="31" name="Picture 54" descr="skills_ball copy"/>
          <p:cNvPicPr>
            <a:picLocks noChangeAspect="1" noChangeArrowheads="1"/>
          </p:cNvPicPr>
          <p:nvPr/>
        </p:nvPicPr>
        <p:blipFill>
          <a:blip r:embed="rId4" cstate="print"/>
          <a:srcRect/>
          <a:stretch>
            <a:fillRect/>
          </a:stretch>
        </p:blipFill>
        <p:spPr bwMode="auto">
          <a:xfrm>
            <a:off x="1381573" y="1952835"/>
            <a:ext cx="212725" cy="188913"/>
          </a:xfrm>
          <a:prstGeom prst="rect">
            <a:avLst/>
          </a:prstGeom>
          <a:noFill/>
        </p:spPr>
      </p:pic>
      <p:cxnSp>
        <p:nvCxnSpPr>
          <p:cNvPr id="32" name="Straight Arrow Connector 31"/>
          <p:cNvCxnSpPr/>
          <p:nvPr/>
        </p:nvCxnSpPr>
        <p:spPr>
          <a:xfrm>
            <a:off x="1547664" y="2109490"/>
            <a:ext cx="360040" cy="36004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351013" y="1142430"/>
            <a:ext cx="387162" cy="174868"/>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37" name="Picture 51" descr="Player_Blue copy"/>
          <p:cNvPicPr>
            <a:picLocks noChangeAspect="1" noChangeArrowheads="1"/>
          </p:cNvPicPr>
          <p:nvPr/>
        </p:nvPicPr>
        <p:blipFill>
          <a:blip r:embed="rId5" cstate="print"/>
          <a:srcRect/>
          <a:stretch>
            <a:fillRect/>
          </a:stretch>
        </p:blipFill>
        <p:spPr bwMode="auto">
          <a:xfrm>
            <a:off x="1740785" y="2469530"/>
            <a:ext cx="279400" cy="241300"/>
          </a:xfrm>
          <a:prstGeom prst="rect">
            <a:avLst/>
          </a:prstGeom>
          <a:noFill/>
        </p:spPr>
      </p:pic>
      <p:pic>
        <p:nvPicPr>
          <p:cNvPr id="38" name="Picture 54" descr="skills_ball copy"/>
          <p:cNvPicPr>
            <a:picLocks noChangeAspect="1" noChangeArrowheads="1"/>
          </p:cNvPicPr>
          <p:nvPr/>
        </p:nvPicPr>
        <p:blipFill>
          <a:blip r:embed="rId4" cstate="print"/>
          <a:srcRect/>
          <a:stretch>
            <a:fillRect/>
          </a:stretch>
        </p:blipFill>
        <p:spPr bwMode="auto">
          <a:xfrm>
            <a:off x="2758707" y="1162948"/>
            <a:ext cx="212725" cy="188913"/>
          </a:xfrm>
          <a:prstGeom prst="rect">
            <a:avLst/>
          </a:prstGeom>
          <a:noFill/>
        </p:spPr>
      </p:pic>
      <p:pic>
        <p:nvPicPr>
          <p:cNvPr id="26" name="Picture 50" descr="Player_Red copy"/>
          <p:cNvPicPr>
            <a:picLocks noChangeAspect="1" noChangeArrowheads="1"/>
          </p:cNvPicPr>
          <p:nvPr/>
        </p:nvPicPr>
        <p:blipFill>
          <a:blip r:embed="rId3" cstate="print"/>
          <a:srcRect/>
          <a:stretch>
            <a:fillRect/>
          </a:stretch>
        </p:blipFill>
        <p:spPr bwMode="auto">
          <a:xfrm>
            <a:off x="1238326" y="1743304"/>
            <a:ext cx="279400" cy="241300"/>
          </a:xfrm>
          <a:prstGeom prst="rect">
            <a:avLst/>
          </a:prstGeom>
          <a:noFill/>
        </p:spPr>
      </p:pic>
      <p:pic>
        <p:nvPicPr>
          <p:cNvPr id="28" name="Picture 54" descr="skills_ball copy"/>
          <p:cNvPicPr>
            <a:picLocks noChangeAspect="1" noChangeArrowheads="1"/>
          </p:cNvPicPr>
          <p:nvPr/>
        </p:nvPicPr>
        <p:blipFill>
          <a:blip r:embed="rId4" cstate="print"/>
          <a:srcRect/>
          <a:stretch>
            <a:fillRect/>
          </a:stretch>
        </p:blipFill>
        <p:spPr bwMode="auto">
          <a:xfrm>
            <a:off x="2535723" y="2117592"/>
            <a:ext cx="212725" cy="188913"/>
          </a:xfrm>
          <a:prstGeom prst="rect">
            <a:avLst/>
          </a:prstGeom>
          <a:noFill/>
        </p:spPr>
      </p:pic>
      <p:pic>
        <p:nvPicPr>
          <p:cNvPr id="29" name="Picture 54" descr="skills_ball copy"/>
          <p:cNvPicPr>
            <a:picLocks noChangeAspect="1" noChangeArrowheads="1"/>
          </p:cNvPicPr>
          <p:nvPr/>
        </p:nvPicPr>
        <p:blipFill>
          <a:blip r:embed="rId4" cstate="print"/>
          <a:srcRect/>
          <a:stretch>
            <a:fillRect/>
          </a:stretch>
        </p:blipFill>
        <p:spPr bwMode="auto">
          <a:xfrm>
            <a:off x="2094052" y="1774900"/>
            <a:ext cx="212725" cy="188913"/>
          </a:xfrm>
          <a:prstGeom prst="rect">
            <a:avLst/>
          </a:prstGeom>
          <a:noFill/>
        </p:spPr>
      </p:pic>
      <p:pic>
        <p:nvPicPr>
          <p:cNvPr id="35" name="Picture 50" descr="Player_Red copy"/>
          <p:cNvPicPr>
            <a:picLocks noChangeAspect="1" noChangeArrowheads="1"/>
          </p:cNvPicPr>
          <p:nvPr/>
        </p:nvPicPr>
        <p:blipFill>
          <a:blip r:embed="rId3" cstate="print"/>
          <a:srcRect/>
          <a:stretch>
            <a:fillRect/>
          </a:stretch>
        </p:blipFill>
        <p:spPr bwMode="auto">
          <a:xfrm>
            <a:off x="1981270" y="1502004"/>
            <a:ext cx="279400" cy="241300"/>
          </a:xfrm>
          <a:prstGeom prst="rect">
            <a:avLst/>
          </a:prstGeom>
          <a:noFill/>
        </p:spPr>
      </p:pic>
      <p:pic>
        <p:nvPicPr>
          <p:cNvPr id="36" name="Picture 49" descr="Player_Yellow copy"/>
          <p:cNvPicPr>
            <a:picLocks noChangeAspect="1" noChangeArrowheads="1"/>
          </p:cNvPicPr>
          <p:nvPr/>
        </p:nvPicPr>
        <p:blipFill>
          <a:blip r:embed="rId6" cstate="print"/>
          <a:srcRect/>
          <a:stretch>
            <a:fillRect/>
          </a:stretch>
        </p:blipFill>
        <p:spPr bwMode="auto">
          <a:xfrm>
            <a:off x="2316662" y="1628056"/>
            <a:ext cx="279400" cy="241300"/>
          </a:xfrm>
          <a:prstGeom prst="rect">
            <a:avLst/>
          </a:prstGeom>
          <a:noFill/>
        </p:spPr>
      </p:pic>
      <p:pic>
        <p:nvPicPr>
          <p:cNvPr id="42" name="Picture 51" descr="Player_Blue copy"/>
          <p:cNvPicPr>
            <a:picLocks noChangeAspect="1" noChangeArrowheads="1"/>
          </p:cNvPicPr>
          <p:nvPr/>
        </p:nvPicPr>
        <p:blipFill>
          <a:blip r:embed="rId5" cstate="print"/>
          <a:srcRect/>
          <a:stretch>
            <a:fillRect/>
          </a:stretch>
        </p:blipFill>
        <p:spPr bwMode="auto">
          <a:xfrm>
            <a:off x="2060352" y="988564"/>
            <a:ext cx="279400" cy="241300"/>
          </a:xfrm>
          <a:prstGeom prst="rect">
            <a:avLst/>
          </a:prstGeom>
          <a:noFill/>
        </p:spPr>
      </p:pic>
      <p:sp>
        <p:nvSpPr>
          <p:cNvPr id="43" name="AutoShape 7" descr="Outlined diamond"/>
          <p:cNvSpPr>
            <a:spLocks noChangeAspect="1" noChangeArrowheads="1"/>
          </p:cNvSpPr>
          <p:nvPr/>
        </p:nvSpPr>
        <p:spPr bwMode="auto">
          <a:xfrm rot="1126016">
            <a:off x="431540" y="881323"/>
            <a:ext cx="366460" cy="539396"/>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AutoShape 7" descr="Outlined diamond"/>
          <p:cNvSpPr>
            <a:spLocks noChangeAspect="1" noChangeArrowheads="1"/>
          </p:cNvSpPr>
          <p:nvPr/>
        </p:nvSpPr>
        <p:spPr bwMode="auto">
          <a:xfrm rot="20436569">
            <a:off x="471194" y="2477731"/>
            <a:ext cx="366460" cy="539396"/>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AutoShape 7" descr="Outlined diamond"/>
          <p:cNvSpPr>
            <a:spLocks noChangeAspect="1" noChangeArrowheads="1"/>
          </p:cNvSpPr>
          <p:nvPr/>
        </p:nvSpPr>
        <p:spPr bwMode="auto">
          <a:xfrm rot="10800000">
            <a:off x="3989516" y="1560773"/>
            <a:ext cx="366460" cy="539396"/>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6" name="Picture 49" descr="Player_Yellow copy"/>
          <p:cNvPicPr>
            <a:picLocks noChangeAspect="1" noChangeArrowheads="1"/>
          </p:cNvPicPr>
          <p:nvPr/>
        </p:nvPicPr>
        <p:blipFill>
          <a:blip r:embed="rId6" cstate="print"/>
          <a:srcRect/>
          <a:stretch>
            <a:fillRect/>
          </a:stretch>
        </p:blipFill>
        <p:spPr bwMode="auto">
          <a:xfrm>
            <a:off x="2319137" y="1317298"/>
            <a:ext cx="279400" cy="241300"/>
          </a:xfrm>
          <a:prstGeom prst="rect">
            <a:avLst/>
          </a:prstGeom>
          <a:noFill/>
        </p:spPr>
      </p:pic>
      <p:pic>
        <p:nvPicPr>
          <p:cNvPr id="30" name="Picture 29" descr="F:\TL Folder\NEW FA Skills Logo_4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F:\TL Folder\NEW FA Skills Logo_4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91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Individual Possession </a:t>
            </a:r>
            <a:endParaRPr lang="en-GB" sz="2400" b="1" dirty="0">
              <a:solidFill>
                <a:schemeClr val="bg1"/>
              </a:solidFill>
              <a:latin typeface="+mn-lt"/>
            </a:endParaRPr>
          </a:p>
        </p:txBody>
      </p:sp>
      <p:pic>
        <p:nvPicPr>
          <p:cNvPr id="6" name="Content Placeholder 5" descr="New FA Tesco Logo.jpg"/>
          <p:cNvPicPr>
            <a:picLocks noChangeAspect="1"/>
          </p:cNvPicPr>
          <p:nvPr/>
        </p:nvPicPr>
        <p:blipFill>
          <a:blip r:embed="rId3" cstate="print"/>
          <a:stretch>
            <a:fillRect/>
          </a:stretch>
        </p:blipFill>
        <p:spPr>
          <a:xfrm>
            <a:off x="251520" y="260648"/>
            <a:ext cx="360040" cy="3600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05391417"/>
              </p:ext>
            </p:extLst>
          </p:nvPr>
        </p:nvGraphicFramePr>
        <p:xfrm>
          <a:off x="179512" y="3212976"/>
          <a:ext cx="8765706" cy="162052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Develop</a:t>
                      </a:r>
                      <a:r>
                        <a:rPr lang="en-GB" sz="1100" baseline="0" dirty="0" smtClean="0"/>
                        <a:t> the ability to keep possession </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Being creative – trying new things </a:t>
                      </a:r>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a:t>
                      </a:r>
                      <a:r>
                        <a:rPr lang="en-GB" sz="1100" baseline="0" dirty="0" smtClean="0"/>
                        <a:t> the ability to use their body in a number of ways in order to have more success </a:t>
                      </a:r>
                      <a:endParaRPr lang="en-GB" sz="1100" dirty="0" smtClean="0"/>
                    </a:p>
                  </a:txBody>
                  <a:tcPr>
                    <a:solidFill>
                      <a:srgbClr val="FFFF99"/>
                    </a:solidFill>
                  </a:tcPr>
                </a:tc>
                <a:tc>
                  <a:txBody>
                    <a:bodyPr/>
                    <a:lstStyle/>
                    <a:p>
                      <a:pPr>
                        <a:buFont typeface="Arial" pitchFamily="34" charset="0"/>
                        <a:buChar char="•"/>
                      </a:pPr>
                      <a:r>
                        <a:rPr lang="en-GB" sz="1100" dirty="0" smtClean="0"/>
                        <a:t> Share</a:t>
                      </a:r>
                      <a:r>
                        <a:rPr lang="en-GB" sz="1100" baseline="0" dirty="0" smtClean="0"/>
                        <a:t> ideas with another attacker to gain more ideas (try them out!)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4" cstate="print"/>
          <a:srcRect/>
          <a:stretch>
            <a:fillRect/>
          </a:stretch>
        </p:blipFill>
        <p:spPr bwMode="auto">
          <a:xfrm>
            <a:off x="179512" y="836712"/>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4281695040"/>
              </p:ext>
            </p:extLst>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kern="1200" dirty="0" smtClean="0">
                          <a:solidFill>
                            <a:schemeClr val="dk1"/>
                          </a:solidFill>
                          <a:effectLst/>
                          <a:latin typeface="+mn-lt"/>
                          <a:ea typeface="+mn-ea"/>
                          <a:cs typeface="+mn-cs"/>
                        </a:rPr>
                        <a:t>Players tasked to set themselves up an area as illustrated.  </a:t>
                      </a:r>
                    </a:p>
                    <a:p>
                      <a:pPr marL="171450" indent="-171450">
                        <a:buFont typeface="Arial" pitchFamily="34" charset="0"/>
                        <a:buChar char="•"/>
                      </a:pPr>
                      <a:r>
                        <a:rPr lang="en-GB" sz="1100" kern="1200" dirty="0" smtClean="0">
                          <a:solidFill>
                            <a:schemeClr val="dk1"/>
                          </a:solidFill>
                          <a:effectLst/>
                          <a:latin typeface="+mn-lt"/>
                          <a:ea typeface="+mn-ea"/>
                          <a:cs typeface="+mn-cs"/>
                        </a:rPr>
                        <a:t>Aim of the game is to keep possession </a:t>
                      </a:r>
                      <a:r>
                        <a:rPr lang="en-GB" sz="1100" kern="1200" baseline="0" dirty="0" smtClean="0">
                          <a:solidFill>
                            <a:schemeClr val="dk1"/>
                          </a:solidFill>
                          <a:effectLst/>
                          <a:latin typeface="+mn-lt"/>
                          <a:ea typeface="+mn-ea"/>
                          <a:cs typeface="+mn-cs"/>
                        </a:rPr>
                        <a:t>and take it past their opponent and score by stopping the ball in the end zone.</a:t>
                      </a:r>
                      <a:endParaRPr lang="en-GB" sz="1100" kern="1200" dirty="0" smtClean="0">
                        <a:solidFill>
                          <a:schemeClr val="dk1"/>
                        </a:solidFill>
                        <a:effectLst/>
                        <a:latin typeface="+mn-lt"/>
                        <a:ea typeface="+mn-ea"/>
                        <a:cs typeface="+mn-cs"/>
                      </a:endParaRPr>
                    </a:p>
                    <a:p>
                      <a:pPr marL="171450" indent="-171450">
                        <a:buFont typeface="Arial" pitchFamily="34" charset="0"/>
                        <a:buChar char="•"/>
                      </a:pPr>
                      <a:r>
                        <a:rPr lang="en-GB" sz="1100" kern="1200" dirty="0" smtClean="0">
                          <a:solidFill>
                            <a:schemeClr val="dk1"/>
                          </a:solidFill>
                          <a:effectLst/>
                          <a:latin typeface="+mn-lt"/>
                          <a:ea typeface="+mn-ea"/>
                          <a:cs typeface="+mn-cs"/>
                        </a:rPr>
                        <a:t>Game is played for</a:t>
                      </a:r>
                      <a:r>
                        <a:rPr lang="en-GB" sz="1100" kern="1200" baseline="0" dirty="0" smtClean="0">
                          <a:solidFill>
                            <a:schemeClr val="dk1"/>
                          </a:solidFill>
                          <a:effectLst/>
                          <a:latin typeface="+mn-lt"/>
                          <a:ea typeface="+mn-ea"/>
                          <a:cs typeface="+mn-cs"/>
                        </a:rPr>
                        <a:t> 2 minutes</a:t>
                      </a:r>
                      <a:r>
                        <a:rPr lang="en-GB" sz="1100" kern="1200" dirty="0" smtClean="0">
                          <a:solidFill>
                            <a:schemeClr val="dk1"/>
                          </a:solidFill>
                          <a:effectLst/>
                          <a:latin typeface="+mn-lt"/>
                          <a:ea typeface="+mn-ea"/>
                          <a:cs typeface="+mn-cs"/>
                        </a:rPr>
                        <a:t/>
                      </a:r>
                      <a:br>
                        <a:rPr lang="en-GB" sz="1100" kern="1200" dirty="0" smtClean="0">
                          <a:solidFill>
                            <a:schemeClr val="dk1"/>
                          </a:solidFill>
                          <a:effectLst/>
                          <a:latin typeface="+mn-lt"/>
                          <a:ea typeface="+mn-ea"/>
                          <a:cs typeface="+mn-cs"/>
                        </a:rPr>
                      </a:br>
                      <a:r>
                        <a:rPr lang="en-GB" sz="1100" kern="1200" dirty="0" smtClean="0">
                          <a:solidFill>
                            <a:schemeClr val="dk1"/>
                          </a:solidFill>
                          <a:effectLst/>
                          <a:latin typeface="+mn-lt"/>
                          <a:ea typeface="+mn-ea"/>
                          <a:cs typeface="+mn-cs"/>
                        </a:rPr>
                        <a:t/>
                      </a:r>
                      <a:br>
                        <a:rPr lang="en-GB" sz="1100" kern="1200" dirty="0" smtClean="0">
                          <a:solidFill>
                            <a:schemeClr val="dk1"/>
                          </a:solidFill>
                          <a:effectLst/>
                          <a:latin typeface="+mn-lt"/>
                          <a:ea typeface="+mn-ea"/>
                          <a:cs typeface="+mn-cs"/>
                        </a:rPr>
                      </a:br>
                      <a:r>
                        <a:rPr lang="en-GB" sz="1100" b="1" i="1" baseline="0" dirty="0" smtClean="0"/>
                        <a:t>Progression</a:t>
                      </a:r>
                    </a:p>
                    <a:p>
                      <a:pPr>
                        <a:buFont typeface="Arial" pitchFamily="34" charset="0"/>
                        <a:buChar char="•"/>
                      </a:pPr>
                      <a:r>
                        <a:rPr lang="en-GB" sz="1100" b="0" i="0" baseline="0" dirty="0" smtClean="0"/>
                        <a:t> Once scored  they move to a new pitch to play against someone else</a:t>
                      </a:r>
                    </a:p>
                    <a:p>
                      <a:pPr>
                        <a:buFont typeface="Arial" pitchFamily="34" charset="0"/>
                        <a:buChar char="•"/>
                      </a:pPr>
                      <a:r>
                        <a:rPr lang="en-GB" sz="1100" b="0" i="0" baseline="0" dirty="0" smtClean="0"/>
                        <a:t> Play 2v2 game with same rules as above</a:t>
                      </a:r>
                    </a:p>
                    <a:p>
                      <a:pPr>
                        <a:buFont typeface="Arial" pitchFamily="34" charset="0"/>
                        <a:buChar char="•"/>
                      </a:pPr>
                      <a:r>
                        <a:rPr lang="en-GB" sz="1100" b="0" i="0" baseline="0" dirty="0" smtClean="0"/>
                        <a:t> Add goals, once player has  taken it past opponent they can shoot at goal </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99295632"/>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Bigger</a:t>
                      </a:r>
                      <a:r>
                        <a:rPr lang="en-GB" sz="1100" baseline="0" dirty="0" smtClean="0"/>
                        <a:t> area</a:t>
                      </a:r>
                    </a:p>
                    <a:p>
                      <a:pPr>
                        <a:buFont typeface="Arial" pitchFamily="34" charset="0"/>
                        <a:buChar char="•"/>
                      </a:pPr>
                      <a:r>
                        <a:rPr lang="en-GB" sz="1100" baseline="0" dirty="0" smtClean="0"/>
                        <a:t> Play unopposed, both players have a ball each </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Play</a:t>
                      </a:r>
                      <a:r>
                        <a:rPr lang="en-GB" sz="1100" baseline="0" dirty="0" smtClean="0"/>
                        <a:t> 2vs1 </a:t>
                      </a:r>
                    </a:p>
                    <a:p>
                      <a:pPr>
                        <a:buFont typeface="Arial" pitchFamily="34" charset="0"/>
                        <a:buChar char="•"/>
                      </a:pPr>
                      <a:r>
                        <a:rPr lang="en-GB" sz="1100" baseline="0" dirty="0" smtClean="0"/>
                        <a:t> Smaller area</a:t>
                      </a:r>
                    </a:p>
                    <a:p>
                      <a:pPr>
                        <a:buFont typeface="Arial" pitchFamily="34" charset="0"/>
                        <a:buChar char="•"/>
                      </a:pPr>
                      <a:r>
                        <a:rPr lang="en-GB" sz="1100" baseline="0" dirty="0" smtClean="0"/>
                        <a:t> Both players have a ball and they are trying to get each others football </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660011802"/>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a:t>
                      </a:r>
                      <a:r>
                        <a:rPr lang="en-GB" sz="1100" dirty="0" smtClean="0"/>
                        <a:t>How</a:t>
                      </a:r>
                      <a:r>
                        <a:rPr lang="en-GB" sz="1100" baseline="0" dirty="0" smtClean="0"/>
                        <a:t> can we protect the ball?</a:t>
                      </a:r>
                    </a:p>
                    <a:p>
                      <a:pPr>
                        <a:buFont typeface="Arial" pitchFamily="34" charset="0"/>
                        <a:buChar char="•"/>
                      </a:pPr>
                      <a:r>
                        <a:rPr lang="en-GB" sz="1100" baseline="0" dirty="0" smtClean="0"/>
                        <a:t> When would we protect the ball?</a:t>
                      </a:r>
                    </a:p>
                    <a:p>
                      <a:pPr>
                        <a:buFont typeface="Arial" pitchFamily="34" charset="0"/>
                        <a:buChar char="•"/>
                      </a:pPr>
                      <a:r>
                        <a:rPr lang="en-GB" sz="1100" baseline="0" dirty="0" smtClean="0"/>
                        <a:t> How can we unbalance the defender? </a:t>
                      </a:r>
                    </a:p>
                    <a:p>
                      <a:pPr>
                        <a:buFont typeface="Arial" pitchFamily="34" charset="0"/>
                        <a:buNone/>
                      </a:pPr>
                      <a:r>
                        <a:rPr lang="en-GB" sz="1100" i="1" baseline="0" dirty="0" smtClean="0"/>
                        <a:t>Show me a trick / try something new </a:t>
                      </a:r>
                    </a:p>
                    <a:p>
                      <a:pPr>
                        <a:buFont typeface="Arial" pitchFamily="34" charset="0"/>
                        <a:buChar char="•"/>
                      </a:pPr>
                      <a:r>
                        <a:rPr lang="en-GB" sz="1100" baseline="0" dirty="0" smtClean="0"/>
                        <a:t> What would you do next after you get past the defender?</a:t>
                      </a:r>
                    </a:p>
                    <a:p>
                      <a:pPr>
                        <a:buFont typeface="Arial" pitchFamily="34" charset="0"/>
                        <a:buNone/>
                      </a:pPr>
                      <a:r>
                        <a:rPr lang="en-GB" sz="1100" i="1" baseline="0" dirty="0" smtClean="0"/>
                        <a:t>Share ideas with another attacker</a:t>
                      </a:r>
                      <a:endParaRPr lang="en-GB" sz="1100" i="1" dirty="0"/>
                    </a:p>
                  </a:txBody>
                  <a:tcPr>
                    <a:solidFill>
                      <a:schemeClr val="bg1">
                        <a:lumMod val="85000"/>
                      </a:schemeClr>
                    </a:solidFill>
                  </a:tcPr>
                </a:tc>
              </a:tr>
            </a:tbl>
          </a:graphicData>
        </a:graphic>
      </p:graphicFrame>
      <p:pic>
        <p:nvPicPr>
          <p:cNvPr id="22" name="Content Placeholder 5" descr="New FA Tesco Logo.jpg"/>
          <p:cNvPicPr>
            <a:picLocks noChangeAspect="1"/>
          </p:cNvPicPr>
          <p:nvPr/>
        </p:nvPicPr>
        <p:blipFill>
          <a:blip r:embed="rId3" cstate="print"/>
          <a:stretch>
            <a:fillRect/>
          </a:stretch>
        </p:blipFill>
        <p:spPr>
          <a:xfrm>
            <a:off x="8532440" y="260648"/>
            <a:ext cx="360040" cy="360040"/>
          </a:xfrm>
          <a:prstGeom prst="rect">
            <a:avLst/>
          </a:prstGeom>
          <a:solidFill>
            <a:schemeClr val="tx1"/>
          </a:solidFill>
        </p:spPr>
      </p:pic>
      <p:pic>
        <p:nvPicPr>
          <p:cNvPr id="26" name="Picture 50" descr="Player_Red copy"/>
          <p:cNvPicPr>
            <a:picLocks noChangeAspect="1" noChangeArrowheads="1"/>
          </p:cNvPicPr>
          <p:nvPr/>
        </p:nvPicPr>
        <p:blipFill>
          <a:blip r:embed="rId5" cstate="print"/>
          <a:srcRect/>
          <a:stretch>
            <a:fillRect/>
          </a:stretch>
        </p:blipFill>
        <p:spPr bwMode="auto">
          <a:xfrm>
            <a:off x="1613488" y="1225481"/>
            <a:ext cx="279400" cy="241300"/>
          </a:xfrm>
          <a:prstGeom prst="rect">
            <a:avLst/>
          </a:prstGeom>
          <a:noFill/>
        </p:spPr>
      </p:pic>
      <p:pic>
        <p:nvPicPr>
          <p:cNvPr id="17" name="Picture 49" descr="Player_Yellow copy"/>
          <p:cNvPicPr>
            <a:picLocks noChangeAspect="1" noChangeArrowheads="1"/>
          </p:cNvPicPr>
          <p:nvPr/>
        </p:nvPicPr>
        <p:blipFill>
          <a:blip r:embed="rId6" cstate="print"/>
          <a:srcRect/>
          <a:stretch>
            <a:fillRect/>
          </a:stretch>
        </p:blipFill>
        <p:spPr bwMode="auto">
          <a:xfrm>
            <a:off x="2446114" y="1346131"/>
            <a:ext cx="279400" cy="241300"/>
          </a:xfrm>
          <a:prstGeom prst="rect">
            <a:avLst/>
          </a:prstGeom>
          <a:noFill/>
        </p:spPr>
      </p:pic>
      <p:pic>
        <p:nvPicPr>
          <p:cNvPr id="21" name="Picture 54" descr="skills_ball copy"/>
          <p:cNvPicPr>
            <a:picLocks noChangeAspect="1" noChangeArrowheads="1"/>
          </p:cNvPicPr>
          <p:nvPr/>
        </p:nvPicPr>
        <p:blipFill>
          <a:blip r:embed="rId7" cstate="print"/>
          <a:srcRect/>
          <a:stretch>
            <a:fillRect/>
          </a:stretch>
        </p:blipFill>
        <p:spPr bwMode="auto">
          <a:xfrm>
            <a:off x="2233389" y="1466781"/>
            <a:ext cx="212725" cy="188913"/>
          </a:xfrm>
          <a:prstGeom prst="rect">
            <a:avLst/>
          </a:prstGeom>
          <a:noFill/>
        </p:spPr>
      </p:pic>
      <p:sp>
        <p:nvSpPr>
          <p:cNvPr id="3" name="Rectangle 2"/>
          <p:cNvSpPr/>
          <p:nvPr/>
        </p:nvSpPr>
        <p:spPr>
          <a:xfrm>
            <a:off x="1187624" y="980728"/>
            <a:ext cx="2016224" cy="972107"/>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187624" y="2024845"/>
            <a:ext cx="2016224" cy="972107"/>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50" descr="Player_Red copy"/>
          <p:cNvPicPr>
            <a:picLocks noChangeAspect="1" noChangeArrowheads="1"/>
          </p:cNvPicPr>
          <p:nvPr/>
        </p:nvPicPr>
        <p:blipFill>
          <a:blip r:embed="rId5" cstate="print"/>
          <a:srcRect/>
          <a:stretch>
            <a:fillRect/>
          </a:stretch>
        </p:blipFill>
        <p:spPr bwMode="auto">
          <a:xfrm>
            <a:off x="2306414" y="2304349"/>
            <a:ext cx="279400" cy="241300"/>
          </a:xfrm>
          <a:prstGeom prst="rect">
            <a:avLst/>
          </a:prstGeom>
          <a:noFill/>
        </p:spPr>
      </p:pic>
      <p:pic>
        <p:nvPicPr>
          <p:cNvPr id="24" name="Picture 49" descr="Player_Yellow copy"/>
          <p:cNvPicPr>
            <a:picLocks noChangeAspect="1" noChangeArrowheads="1"/>
          </p:cNvPicPr>
          <p:nvPr/>
        </p:nvPicPr>
        <p:blipFill>
          <a:blip r:embed="rId6" cstate="print"/>
          <a:srcRect/>
          <a:stretch>
            <a:fillRect/>
          </a:stretch>
        </p:blipFill>
        <p:spPr bwMode="auto">
          <a:xfrm>
            <a:off x="2664006" y="2183699"/>
            <a:ext cx="279400" cy="241300"/>
          </a:xfrm>
          <a:prstGeom prst="rect">
            <a:avLst/>
          </a:prstGeom>
          <a:noFill/>
        </p:spPr>
      </p:pic>
      <p:pic>
        <p:nvPicPr>
          <p:cNvPr id="25" name="Picture 54" descr="skills_ball copy"/>
          <p:cNvPicPr>
            <a:picLocks noChangeAspect="1" noChangeArrowheads="1"/>
          </p:cNvPicPr>
          <p:nvPr/>
        </p:nvPicPr>
        <p:blipFill>
          <a:blip r:embed="rId7" cstate="print"/>
          <a:srcRect/>
          <a:stretch>
            <a:fillRect/>
          </a:stretch>
        </p:blipFill>
        <p:spPr bwMode="auto">
          <a:xfrm>
            <a:off x="2479451" y="2520007"/>
            <a:ext cx="212725" cy="188913"/>
          </a:xfrm>
          <a:prstGeom prst="rect">
            <a:avLst/>
          </a:prstGeom>
          <a:noFill/>
        </p:spPr>
      </p:pic>
      <p:cxnSp>
        <p:nvCxnSpPr>
          <p:cNvPr id="5" name="Straight Arrow Connector 4"/>
          <p:cNvCxnSpPr/>
          <p:nvPr/>
        </p:nvCxnSpPr>
        <p:spPr>
          <a:xfrm flipV="1">
            <a:off x="755576" y="1346131"/>
            <a:ext cx="0" cy="12683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35896" y="1346131"/>
            <a:ext cx="0" cy="12683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9852" y="980728"/>
            <a:ext cx="252028" cy="2031325"/>
          </a:xfrm>
          <a:prstGeom prst="rect">
            <a:avLst/>
          </a:prstGeom>
          <a:noFill/>
        </p:spPr>
        <p:txBody>
          <a:bodyPr wrap="square" rtlCol="0">
            <a:spAutoFit/>
          </a:bodyPr>
          <a:lstStyle/>
          <a:p>
            <a:r>
              <a:rPr lang="en-GB" dirty="0" smtClean="0"/>
              <a:t>END</a:t>
            </a:r>
          </a:p>
          <a:p>
            <a:r>
              <a:rPr lang="en-GB" dirty="0" smtClean="0"/>
              <a:t>ZONE</a:t>
            </a:r>
            <a:endParaRPr lang="en-GB" dirty="0"/>
          </a:p>
        </p:txBody>
      </p:sp>
      <p:sp>
        <p:nvSpPr>
          <p:cNvPr id="27" name="TextBox 26"/>
          <p:cNvSpPr txBox="1"/>
          <p:nvPr/>
        </p:nvSpPr>
        <p:spPr>
          <a:xfrm>
            <a:off x="827584" y="980728"/>
            <a:ext cx="252028" cy="2031325"/>
          </a:xfrm>
          <a:prstGeom prst="rect">
            <a:avLst/>
          </a:prstGeom>
          <a:noFill/>
        </p:spPr>
        <p:txBody>
          <a:bodyPr wrap="square" rtlCol="0">
            <a:spAutoFit/>
          </a:bodyPr>
          <a:lstStyle/>
          <a:p>
            <a:r>
              <a:rPr lang="en-GB" dirty="0" smtClean="0"/>
              <a:t>END</a:t>
            </a:r>
          </a:p>
          <a:p>
            <a:r>
              <a:rPr lang="en-GB" dirty="0" smtClean="0"/>
              <a:t>ZONE</a:t>
            </a:r>
            <a:endParaRPr lang="en-GB" dirty="0"/>
          </a:p>
        </p:txBody>
      </p:sp>
    </p:spTree>
    <p:extLst>
      <p:ext uri="{BB962C8B-B14F-4D97-AF65-F5344CB8AC3E}">
        <p14:creationId xmlns:p14="http://schemas.microsoft.com/office/powerpoint/2010/main" val="3200506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Running with the ball </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628566187"/>
              </p:ext>
            </p:extLst>
          </p:nvPr>
        </p:nvGraphicFramePr>
        <p:xfrm>
          <a:off x="179512" y="3212976"/>
          <a:ext cx="8765706" cy="167640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Develop</a:t>
                      </a:r>
                      <a:r>
                        <a:rPr lang="en-GB" sz="1100" baseline="0" dirty="0" smtClean="0"/>
                        <a:t> the ability to recognise when and how to run with the ball </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Selecting</a:t>
                      </a:r>
                      <a:r>
                        <a:rPr lang="en-GB" sz="1100" baseline="0" dirty="0" smtClean="0"/>
                        <a:t> the right time to run with the ball and staying positive when it doesn’t go right </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a:t>
                      </a:r>
                      <a:r>
                        <a:rPr lang="en-GB" sz="1100" baseline="0" dirty="0" smtClean="0"/>
                        <a:t> the ability to change speed with and without the ball </a:t>
                      </a:r>
                      <a:endParaRPr lang="en-GB" sz="1100" dirty="0" smtClean="0"/>
                    </a:p>
                  </a:txBody>
                  <a:tcPr>
                    <a:solidFill>
                      <a:srgbClr val="FFFF99"/>
                    </a:solidFill>
                  </a:tcPr>
                </a:tc>
                <a:tc>
                  <a:txBody>
                    <a:bodyPr/>
                    <a:lstStyle/>
                    <a:p>
                      <a:pPr>
                        <a:buFont typeface="Arial" pitchFamily="34" charset="0"/>
                        <a:buChar char="•"/>
                      </a:pPr>
                      <a:r>
                        <a:rPr lang="en-GB" sz="1100" dirty="0" smtClean="0"/>
                        <a:t> Develop</a:t>
                      </a:r>
                      <a:r>
                        <a:rPr lang="en-GB" sz="1100" baseline="0" dirty="0" smtClean="0"/>
                        <a:t> the ability to give peer to peer feedback to improve performance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36712"/>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3558281519"/>
              </p:ext>
            </p:extLst>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b="0" i="0" baseline="0" dirty="0" smtClean="0"/>
                        <a:t>Pitch split up into 3 areas, two end areas are considerable smaller than the middle area</a:t>
                      </a:r>
                    </a:p>
                    <a:p>
                      <a:pPr marL="171450" indent="-171450">
                        <a:buFont typeface="Arial" pitchFamily="34" charset="0"/>
                        <a:buChar char="•"/>
                      </a:pPr>
                      <a:r>
                        <a:rPr lang="en-GB" sz="1100" b="0" i="0" baseline="0" dirty="0" smtClean="0"/>
                        <a:t>3vs1 in each end zone, players must make 3 passes, once this is achieved one players travels with the ball into the other box</a:t>
                      </a:r>
                      <a:endParaRPr lang="en-GB" sz="1100" b="1" i="1" baseline="0" dirty="0" smtClean="0"/>
                    </a:p>
                    <a:p>
                      <a:pPr marL="0" indent="0">
                        <a:buFont typeface="Arial" pitchFamily="34" charset="0"/>
                        <a:buNone/>
                      </a:pPr>
                      <a:r>
                        <a:rPr lang="en-GB" sz="1100" b="1" i="1" baseline="0" dirty="0" smtClean="0"/>
                        <a:t>Progression</a:t>
                      </a:r>
                    </a:p>
                    <a:p>
                      <a:pPr>
                        <a:buFont typeface="Arial" pitchFamily="34" charset="0"/>
                        <a:buChar char="•"/>
                      </a:pPr>
                      <a:r>
                        <a:rPr lang="en-GB" sz="1100" b="0" i="0" baseline="0" dirty="0" smtClean="0"/>
                        <a:t> Add defender in middle area </a:t>
                      </a:r>
                    </a:p>
                    <a:p>
                      <a:pPr>
                        <a:buFont typeface="Arial" pitchFamily="34" charset="0"/>
                        <a:buChar char="•"/>
                      </a:pPr>
                      <a:r>
                        <a:rPr lang="en-GB" sz="1100" b="0" i="0" baseline="0" dirty="0" smtClean="0"/>
                        <a:t> Add another attacker in middle area, ball can be played into the middle attached for a 1 – 2 pass </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18239884"/>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Play</a:t>
                      </a:r>
                      <a:r>
                        <a:rPr lang="en-GB" sz="1100" baseline="0" dirty="0" smtClean="0"/>
                        <a:t> unopposed </a:t>
                      </a:r>
                    </a:p>
                    <a:p>
                      <a:pPr>
                        <a:buFont typeface="Arial" pitchFamily="34" charset="0"/>
                        <a:buChar char="•"/>
                      </a:pPr>
                      <a:r>
                        <a:rPr lang="en-GB" sz="1100" baseline="0" dirty="0" smtClean="0"/>
                        <a:t> Bigger end zone areas </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Add more</a:t>
                      </a:r>
                      <a:r>
                        <a:rPr lang="en-GB" sz="1100" baseline="0" dirty="0" smtClean="0"/>
                        <a:t> defenders in each end zone </a:t>
                      </a:r>
                    </a:p>
                    <a:p>
                      <a:pPr>
                        <a:buFont typeface="Arial" pitchFamily="34" charset="0"/>
                        <a:buChar char="•"/>
                      </a:pPr>
                      <a:r>
                        <a:rPr lang="en-GB" sz="1100" baseline="0" dirty="0" smtClean="0"/>
                        <a:t> Smaller end zones </a:t>
                      </a:r>
                    </a:p>
                    <a:p>
                      <a:pPr>
                        <a:buFont typeface="Arial" pitchFamily="34" charset="0"/>
                        <a:buChar char="•"/>
                      </a:pPr>
                      <a:r>
                        <a:rPr lang="en-GB" sz="1100" baseline="0" dirty="0" smtClean="0"/>
                        <a:t> Only allowed a certain amount of touches in middle zone </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72150020"/>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Why</a:t>
                      </a:r>
                      <a:r>
                        <a:rPr lang="en-GB" sz="1200" baseline="0" dirty="0" smtClean="0"/>
                        <a:t> is our first touch important?</a:t>
                      </a:r>
                    </a:p>
                    <a:p>
                      <a:pPr>
                        <a:buFont typeface="Arial" pitchFamily="34" charset="0"/>
                        <a:buChar char="•"/>
                      </a:pPr>
                      <a:r>
                        <a:rPr lang="en-GB" sz="1200" baseline="0" dirty="0" smtClean="0"/>
                        <a:t> When would we take a bigger touch?</a:t>
                      </a:r>
                    </a:p>
                    <a:p>
                      <a:pPr>
                        <a:buFont typeface="Arial" pitchFamily="34" charset="0"/>
                        <a:buChar char="•"/>
                      </a:pPr>
                      <a:r>
                        <a:rPr lang="en-GB" sz="1200" baseline="0" dirty="0" smtClean="0"/>
                        <a:t> What part of the foot would we use?</a:t>
                      </a:r>
                    </a:p>
                    <a:p>
                      <a:pPr>
                        <a:buFont typeface="Arial" pitchFamily="34" charset="0"/>
                        <a:buChar char="•"/>
                      </a:pPr>
                      <a:r>
                        <a:rPr lang="en-GB" sz="1200" baseline="0" dirty="0" smtClean="0"/>
                        <a:t> How can our body shape help us? </a:t>
                      </a:r>
                    </a:p>
                    <a:p>
                      <a:pPr>
                        <a:buFont typeface="Arial" pitchFamily="34" charset="0"/>
                        <a:buChar char="•"/>
                      </a:pPr>
                      <a:r>
                        <a:rPr lang="en-GB" sz="1200" baseline="0" dirty="0" smtClean="0"/>
                        <a:t> How can your teammates pass help you?</a:t>
                      </a:r>
                      <a:endParaRPr lang="en-GB" sz="1100" dirty="0"/>
                    </a:p>
                  </a:txBody>
                  <a:tcPr>
                    <a:solidFill>
                      <a:schemeClr val="bg1">
                        <a:lumMod val="85000"/>
                      </a:schemeClr>
                    </a:solidFill>
                  </a:tcPr>
                </a:tc>
              </a:tr>
            </a:tbl>
          </a:graphicData>
        </a:graphic>
      </p:graphicFrame>
      <p:pic>
        <p:nvPicPr>
          <p:cNvPr id="17" name="Picture 49" descr="Player_Yellow copy"/>
          <p:cNvPicPr>
            <a:picLocks noChangeAspect="1" noChangeArrowheads="1"/>
          </p:cNvPicPr>
          <p:nvPr/>
        </p:nvPicPr>
        <p:blipFill>
          <a:blip r:embed="rId3" cstate="print"/>
          <a:srcRect/>
          <a:stretch>
            <a:fillRect/>
          </a:stretch>
        </p:blipFill>
        <p:spPr bwMode="auto">
          <a:xfrm>
            <a:off x="3599892" y="1281992"/>
            <a:ext cx="279400" cy="241300"/>
          </a:xfrm>
          <a:prstGeom prst="rect">
            <a:avLst/>
          </a:prstGeom>
          <a:noFill/>
        </p:spPr>
      </p:pic>
      <p:sp>
        <p:nvSpPr>
          <p:cNvPr id="23" name="Rectangle 22"/>
          <p:cNvSpPr/>
          <p:nvPr/>
        </p:nvSpPr>
        <p:spPr>
          <a:xfrm>
            <a:off x="550006" y="1120030"/>
            <a:ext cx="3625949" cy="1732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50" descr="Player_Red copy"/>
          <p:cNvPicPr>
            <a:picLocks noChangeAspect="1" noChangeArrowheads="1"/>
          </p:cNvPicPr>
          <p:nvPr/>
        </p:nvPicPr>
        <p:blipFill>
          <a:blip r:embed="rId4" cstate="print"/>
          <a:srcRect/>
          <a:stretch>
            <a:fillRect/>
          </a:stretch>
        </p:blipFill>
        <p:spPr bwMode="auto">
          <a:xfrm>
            <a:off x="780383" y="1189261"/>
            <a:ext cx="279400" cy="241300"/>
          </a:xfrm>
          <a:prstGeom prst="rect">
            <a:avLst/>
          </a:prstGeom>
          <a:noFill/>
        </p:spPr>
      </p:pic>
      <p:pic>
        <p:nvPicPr>
          <p:cNvPr id="21" name="Picture 54" descr="skills_ball copy"/>
          <p:cNvPicPr>
            <a:picLocks noChangeAspect="1" noChangeArrowheads="1"/>
          </p:cNvPicPr>
          <p:nvPr/>
        </p:nvPicPr>
        <p:blipFill>
          <a:blip r:embed="rId5" cstate="print"/>
          <a:srcRect/>
          <a:stretch>
            <a:fillRect/>
          </a:stretch>
        </p:blipFill>
        <p:spPr bwMode="auto">
          <a:xfrm>
            <a:off x="953420" y="1357922"/>
            <a:ext cx="160609" cy="142631"/>
          </a:xfrm>
          <a:prstGeom prst="rect">
            <a:avLst/>
          </a:prstGeom>
          <a:noFill/>
        </p:spPr>
      </p:pic>
      <p:cxnSp>
        <p:nvCxnSpPr>
          <p:cNvPr id="29" name="Straight Arrow Connector 28"/>
          <p:cNvCxnSpPr/>
          <p:nvPr/>
        </p:nvCxnSpPr>
        <p:spPr>
          <a:xfrm>
            <a:off x="1392307" y="1425825"/>
            <a:ext cx="1451501" cy="4736"/>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475656" y="1120030"/>
            <a:ext cx="0" cy="173290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73694" y="1120030"/>
            <a:ext cx="0" cy="173290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50" descr="Player_Red copy"/>
          <p:cNvPicPr>
            <a:picLocks noChangeAspect="1" noChangeArrowheads="1"/>
          </p:cNvPicPr>
          <p:nvPr/>
        </p:nvPicPr>
        <p:blipFill>
          <a:blip r:embed="rId4" cstate="print"/>
          <a:srcRect/>
          <a:stretch>
            <a:fillRect/>
          </a:stretch>
        </p:blipFill>
        <p:spPr bwMode="auto">
          <a:xfrm>
            <a:off x="974329" y="1745183"/>
            <a:ext cx="279400" cy="241300"/>
          </a:xfrm>
          <a:prstGeom prst="rect">
            <a:avLst/>
          </a:prstGeom>
          <a:noFill/>
        </p:spPr>
      </p:pic>
      <p:pic>
        <p:nvPicPr>
          <p:cNvPr id="27" name="Picture 50" descr="Player_Red copy"/>
          <p:cNvPicPr>
            <a:picLocks noChangeAspect="1" noChangeArrowheads="1"/>
          </p:cNvPicPr>
          <p:nvPr/>
        </p:nvPicPr>
        <p:blipFill>
          <a:blip r:embed="rId4" cstate="print"/>
          <a:srcRect/>
          <a:stretch>
            <a:fillRect/>
          </a:stretch>
        </p:blipFill>
        <p:spPr bwMode="auto">
          <a:xfrm>
            <a:off x="644265" y="2276872"/>
            <a:ext cx="279400" cy="241300"/>
          </a:xfrm>
          <a:prstGeom prst="rect">
            <a:avLst/>
          </a:prstGeom>
          <a:noFill/>
        </p:spPr>
      </p:pic>
      <p:pic>
        <p:nvPicPr>
          <p:cNvPr id="28" name="Picture 49" descr="Player_Yellow copy"/>
          <p:cNvPicPr>
            <a:picLocks noChangeAspect="1" noChangeArrowheads="1"/>
          </p:cNvPicPr>
          <p:nvPr/>
        </p:nvPicPr>
        <p:blipFill>
          <a:blip r:embed="rId3" cstate="print"/>
          <a:srcRect/>
          <a:stretch>
            <a:fillRect/>
          </a:stretch>
        </p:blipFill>
        <p:spPr bwMode="auto">
          <a:xfrm>
            <a:off x="611560" y="1804231"/>
            <a:ext cx="266007" cy="229733"/>
          </a:xfrm>
          <a:prstGeom prst="rect">
            <a:avLst/>
          </a:prstGeom>
          <a:noFill/>
        </p:spPr>
      </p:pic>
      <p:pic>
        <p:nvPicPr>
          <p:cNvPr id="30" name="Picture 49" descr="Player_Yellow copy"/>
          <p:cNvPicPr>
            <a:picLocks noChangeAspect="1" noChangeArrowheads="1"/>
          </p:cNvPicPr>
          <p:nvPr/>
        </p:nvPicPr>
        <p:blipFill>
          <a:blip r:embed="rId3" cstate="print"/>
          <a:srcRect/>
          <a:stretch>
            <a:fillRect/>
          </a:stretch>
        </p:blipFill>
        <p:spPr bwMode="auto">
          <a:xfrm>
            <a:off x="3723232" y="1625322"/>
            <a:ext cx="266007" cy="229733"/>
          </a:xfrm>
          <a:prstGeom prst="rect">
            <a:avLst/>
          </a:prstGeom>
          <a:noFill/>
        </p:spPr>
      </p:pic>
      <p:pic>
        <p:nvPicPr>
          <p:cNvPr id="32" name="Picture 50" descr="Player_Red copy"/>
          <p:cNvPicPr>
            <a:picLocks noChangeAspect="1" noChangeArrowheads="1"/>
          </p:cNvPicPr>
          <p:nvPr/>
        </p:nvPicPr>
        <p:blipFill>
          <a:blip r:embed="rId4" cstate="print"/>
          <a:srcRect/>
          <a:stretch>
            <a:fillRect/>
          </a:stretch>
        </p:blipFill>
        <p:spPr bwMode="auto">
          <a:xfrm>
            <a:off x="3417620" y="1792664"/>
            <a:ext cx="279400" cy="241300"/>
          </a:xfrm>
          <a:prstGeom prst="rect">
            <a:avLst/>
          </a:prstGeom>
          <a:noFill/>
        </p:spPr>
      </p:pic>
      <p:pic>
        <p:nvPicPr>
          <p:cNvPr id="33" name="Picture 50" descr="Player_Red copy"/>
          <p:cNvPicPr>
            <a:picLocks noChangeAspect="1" noChangeArrowheads="1"/>
          </p:cNvPicPr>
          <p:nvPr/>
        </p:nvPicPr>
        <p:blipFill>
          <a:blip r:embed="rId4" cstate="print"/>
          <a:srcRect/>
          <a:stretch>
            <a:fillRect/>
          </a:stretch>
        </p:blipFill>
        <p:spPr bwMode="auto">
          <a:xfrm>
            <a:off x="3856236" y="2397522"/>
            <a:ext cx="279400" cy="241300"/>
          </a:xfrm>
          <a:prstGeom prst="rect">
            <a:avLst/>
          </a:prstGeom>
          <a:noFill/>
        </p:spPr>
      </p:pic>
      <p:pic>
        <p:nvPicPr>
          <p:cNvPr id="34" name="Picture 50" descr="Player_Red copy"/>
          <p:cNvPicPr>
            <a:picLocks noChangeAspect="1" noChangeArrowheads="1"/>
          </p:cNvPicPr>
          <p:nvPr/>
        </p:nvPicPr>
        <p:blipFill>
          <a:blip r:embed="rId4" cstate="print"/>
          <a:srcRect/>
          <a:stretch>
            <a:fillRect/>
          </a:stretch>
        </p:blipFill>
        <p:spPr bwMode="auto">
          <a:xfrm>
            <a:off x="3739592" y="1254325"/>
            <a:ext cx="279400" cy="241300"/>
          </a:xfrm>
          <a:prstGeom prst="rect">
            <a:avLst/>
          </a:prstGeom>
          <a:noFill/>
        </p:spPr>
      </p:pic>
      <p:pic>
        <p:nvPicPr>
          <p:cNvPr id="31" name="Picture 30"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399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2vs1 / 1vs1 Attacking Circuit </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963395378"/>
              </p:ext>
            </p:extLst>
          </p:nvPr>
        </p:nvGraphicFramePr>
        <p:xfrm>
          <a:off x="179512" y="3212976"/>
          <a:ext cx="8765706" cy="156464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Select</a:t>
                      </a:r>
                      <a:r>
                        <a:rPr lang="en-GB" sz="1100" baseline="0" dirty="0" smtClean="0"/>
                        <a:t> the appropriate execution in order to achieve a successful shot </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Be</a:t>
                      </a:r>
                      <a:r>
                        <a:rPr lang="en-GB" sz="1100" baseline="0" dirty="0" smtClean="0"/>
                        <a:t> creative and try something new on both lanes </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Execution</a:t>
                      </a:r>
                      <a:r>
                        <a:rPr lang="en-GB" sz="1100" baseline="0" dirty="0" smtClean="0"/>
                        <a:t> of pass, dribble, shot </a:t>
                      </a:r>
                      <a:endParaRPr lang="en-GB" sz="1100" dirty="0" smtClean="0"/>
                    </a:p>
                  </a:txBody>
                  <a:tcPr>
                    <a:solidFill>
                      <a:srgbClr val="FFFF99"/>
                    </a:solidFill>
                  </a:tcPr>
                </a:tc>
                <a:tc>
                  <a:txBody>
                    <a:bodyPr/>
                    <a:lstStyle/>
                    <a:p>
                      <a:pPr marL="171450" indent="-171450">
                        <a:buFont typeface="Arial" pitchFamily="34" charset="0"/>
                        <a:buChar char="•"/>
                      </a:pPr>
                      <a:r>
                        <a:rPr lang="en-GB" sz="1100" dirty="0" smtClean="0"/>
                        <a:t>Share ideas in order to solve</a:t>
                      </a:r>
                      <a:r>
                        <a:rPr lang="en-GB" sz="1100" baseline="0" dirty="0" smtClean="0"/>
                        <a:t> problems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782617"/>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2258357278"/>
              </p:ext>
            </p:extLst>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anose="020B0604020202020204" pitchFamily="34" charset="0"/>
                        <a:buChar char="•"/>
                      </a:pPr>
                      <a:r>
                        <a:rPr lang="en-GB" sz="1100" kern="1200" dirty="0" smtClean="0">
                          <a:solidFill>
                            <a:schemeClr val="dk1"/>
                          </a:solidFill>
                          <a:effectLst/>
                          <a:latin typeface="+mn-lt"/>
                          <a:ea typeface="+mn-ea"/>
                          <a:cs typeface="+mn-cs"/>
                        </a:rPr>
                        <a:t>Area set up as illustrated.</a:t>
                      </a:r>
                      <a:endParaRPr lang="en-GB" sz="1100" u="sng"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1100" kern="1200" dirty="0" smtClean="0">
                          <a:solidFill>
                            <a:schemeClr val="dk1"/>
                          </a:solidFill>
                          <a:effectLst/>
                          <a:latin typeface="+mn-lt"/>
                          <a:ea typeface="+mn-ea"/>
                          <a:cs typeface="+mn-cs"/>
                        </a:rPr>
                        <a:t>Lane 1 – Players passes the ball to attacker and joins in to make it 2vs1 </a:t>
                      </a:r>
                    </a:p>
                    <a:p>
                      <a:pPr marL="171450" indent="-171450">
                        <a:buFont typeface="Arial" panose="020B0604020202020204" pitchFamily="34" charset="0"/>
                        <a:buChar char="•"/>
                      </a:pPr>
                      <a:r>
                        <a:rPr lang="en-GB" sz="1100" kern="1200" dirty="0" smtClean="0">
                          <a:solidFill>
                            <a:schemeClr val="dk1"/>
                          </a:solidFill>
                          <a:effectLst/>
                          <a:latin typeface="+mn-lt"/>
                          <a:ea typeface="+mn-ea"/>
                          <a:cs typeface="+mn-cs"/>
                        </a:rPr>
                        <a:t>Lane 2 – Player starts with the ball in end zone and dribbles out</a:t>
                      </a:r>
                      <a:r>
                        <a:rPr lang="en-GB" sz="1100" kern="1200" baseline="0" dirty="0" smtClean="0">
                          <a:solidFill>
                            <a:schemeClr val="dk1"/>
                          </a:solidFill>
                          <a:effectLst/>
                          <a:latin typeface="+mn-lt"/>
                          <a:ea typeface="+mn-ea"/>
                          <a:cs typeface="+mn-cs"/>
                        </a:rPr>
                        <a:t> to make the game 1v1 (Lane is smaller than the other)</a:t>
                      </a:r>
                      <a:endParaRPr lang="en-GB" sz="11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1100" u="none" kern="1200" dirty="0" smtClean="0">
                          <a:solidFill>
                            <a:schemeClr val="dk1"/>
                          </a:solidFill>
                          <a:effectLst/>
                          <a:latin typeface="+mn-lt"/>
                          <a:ea typeface="+mn-ea"/>
                          <a:cs typeface="+mn-cs"/>
                        </a:rPr>
                        <a:t>If Defender wins the</a:t>
                      </a:r>
                      <a:r>
                        <a:rPr lang="en-GB" sz="1100" u="none" kern="1200" baseline="0" dirty="0" smtClean="0">
                          <a:solidFill>
                            <a:schemeClr val="dk1"/>
                          </a:solidFill>
                          <a:effectLst/>
                          <a:latin typeface="+mn-lt"/>
                          <a:ea typeface="+mn-ea"/>
                          <a:cs typeface="+mn-cs"/>
                        </a:rPr>
                        <a:t> ball they dribble it back to start box </a:t>
                      </a:r>
                      <a:r>
                        <a:rPr lang="en-GB" sz="1100" u="sng" kern="1200" dirty="0" smtClean="0">
                          <a:solidFill>
                            <a:schemeClr val="dk1"/>
                          </a:solidFill>
                          <a:effectLst/>
                          <a:latin typeface="+mn-lt"/>
                          <a:ea typeface="+mn-ea"/>
                          <a:cs typeface="+mn-cs"/>
                        </a:rPr>
                        <a:t/>
                      </a:r>
                      <a:br>
                        <a:rPr lang="en-GB" sz="1100" u="sng" kern="1200" dirty="0" smtClean="0">
                          <a:solidFill>
                            <a:schemeClr val="dk1"/>
                          </a:solidFill>
                          <a:effectLst/>
                          <a:latin typeface="+mn-lt"/>
                          <a:ea typeface="+mn-ea"/>
                          <a:cs typeface="+mn-cs"/>
                        </a:rPr>
                      </a:br>
                      <a:r>
                        <a:rPr lang="en-GB" sz="1100" b="1" i="1" baseline="0" dirty="0" smtClean="0"/>
                        <a:t>Progression</a:t>
                      </a:r>
                    </a:p>
                    <a:p>
                      <a:pPr>
                        <a:buFont typeface="Arial" pitchFamily="34" charset="0"/>
                        <a:buChar char="•"/>
                      </a:pPr>
                      <a:r>
                        <a:rPr lang="en-GB" sz="1100" b="0" i="0" baseline="0" dirty="0" smtClean="0"/>
                        <a:t>  Players can attack in pairs</a:t>
                      </a:r>
                    </a:p>
                    <a:p>
                      <a:pPr>
                        <a:buFont typeface="Arial" pitchFamily="34" charset="0"/>
                        <a:buChar char="•"/>
                      </a:pPr>
                      <a:r>
                        <a:rPr lang="en-GB" sz="1100" b="0" i="0" baseline="0" dirty="0" smtClean="0"/>
                        <a:t> Defenders can swap lanes </a:t>
                      </a:r>
                    </a:p>
                    <a:p>
                      <a:pPr>
                        <a:buFont typeface="Arial" pitchFamily="34" charset="0"/>
                        <a:buChar char="•"/>
                      </a:pPr>
                      <a:r>
                        <a:rPr lang="en-GB" sz="1100" b="0" i="0" baseline="0" dirty="0" smtClean="0"/>
                        <a:t> Add a magic attacker that can swap lanes  to help</a:t>
                      </a:r>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822964776"/>
              </p:ext>
            </p:extLst>
          </p:nvPr>
        </p:nvGraphicFramePr>
        <p:xfrm>
          <a:off x="179512" y="5048746"/>
          <a:ext cx="4320480" cy="1696758"/>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Less</a:t>
                      </a:r>
                      <a:r>
                        <a:rPr lang="en-GB" sz="1100" baseline="0" dirty="0" smtClean="0"/>
                        <a:t> defenders – unopposed lane </a:t>
                      </a:r>
                    </a:p>
                    <a:p>
                      <a:pPr>
                        <a:buFont typeface="Arial" pitchFamily="34" charset="0"/>
                        <a:buChar char="•"/>
                      </a:pPr>
                      <a:r>
                        <a:rPr lang="en-GB" sz="1100" baseline="0" dirty="0" smtClean="0"/>
                        <a:t> Players can attack the lane in pairs / groups </a:t>
                      </a:r>
                    </a:p>
                    <a:p>
                      <a:pPr>
                        <a:buFont typeface="Arial" pitchFamily="34" charset="0"/>
                        <a:buChar char="•"/>
                      </a:pPr>
                      <a:r>
                        <a:rPr lang="en-GB" sz="1100" baseline="0" dirty="0" smtClean="0"/>
                        <a:t> Play with ball in hands </a:t>
                      </a:r>
                    </a:p>
                    <a:p>
                      <a:pPr>
                        <a:buFont typeface="Arial" pitchFamily="34" charset="0"/>
                        <a:buChar char="•"/>
                      </a:pPr>
                      <a:r>
                        <a:rPr lang="en-GB" sz="1100" baseline="0" dirty="0" smtClean="0"/>
                        <a:t> Add a “Free Zone” that the defenders cant enter</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More</a:t>
                      </a:r>
                      <a:r>
                        <a:rPr lang="en-GB" sz="1100" baseline="0" dirty="0" smtClean="0"/>
                        <a:t> defenders </a:t>
                      </a:r>
                    </a:p>
                    <a:p>
                      <a:pPr>
                        <a:buFont typeface="Arial" pitchFamily="34" charset="0"/>
                        <a:buChar char="•"/>
                      </a:pPr>
                      <a:r>
                        <a:rPr lang="en-GB" sz="1100" baseline="0" dirty="0" smtClean="0"/>
                        <a:t> Incorporate skill/trick</a:t>
                      </a:r>
                    </a:p>
                    <a:p>
                      <a:pPr>
                        <a:buFont typeface="Arial" pitchFamily="34" charset="0"/>
                        <a:buChar char="•"/>
                      </a:pPr>
                      <a:r>
                        <a:rPr lang="en-GB" sz="1100" baseline="0" dirty="0" smtClean="0"/>
                        <a:t> Time limit given </a:t>
                      </a:r>
                    </a:p>
                    <a:p>
                      <a:pPr>
                        <a:buFont typeface="Arial" pitchFamily="34" charset="0"/>
                        <a:buChar char="•"/>
                      </a:pP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32413804"/>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100" baseline="0" dirty="0" smtClean="0"/>
                        <a:t> What lane is easiest? Why?</a:t>
                      </a:r>
                    </a:p>
                    <a:p>
                      <a:pPr>
                        <a:buFont typeface="Arial" pitchFamily="34" charset="0"/>
                        <a:buChar char="•"/>
                      </a:pPr>
                      <a:r>
                        <a:rPr lang="en-GB" sz="1100" baseline="0" dirty="0" smtClean="0"/>
                        <a:t> How can the extra player help you?</a:t>
                      </a:r>
                    </a:p>
                    <a:p>
                      <a:pPr>
                        <a:buFont typeface="Arial" pitchFamily="34" charset="0"/>
                        <a:buChar char="•"/>
                      </a:pPr>
                      <a:r>
                        <a:rPr lang="en-GB" sz="1100" baseline="0" dirty="0" smtClean="0"/>
                        <a:t> What can you do when you are faced up against a defender?</a:t>
                      </a:r>
                    </a:p>
                    <a:p>
                      <a:pPr>
                        <a:buFont typeface="Arial" pitchFamily="34" charset="0"/>
                        <a:buChar char="•"/>
                      </a:pPr>
                      <a:r>
                        <a:rPr lang="en-GB" sz="1100" baseline="0" dirty="0" smtClean="0"/>
                        <a:t> How can you get past a defender? </a:t>
                      </a:r>
                    </a:p>
                    <a:p>
                      <a:pPr>
                        <a:buFont typeface="Arial" pitchFamily="34" charset="0"/>
                        <a:buChar char="•"/>
                      </a:pPr>
                      <a:r>
                        <a:rPr lang="en-GB" sz="1100" baseline="0" dirty="0" smtClean="0"/>
                        <a:t> What do you need to do / change once you get past the defender?</a:t>
                      </a:r>
                    </a:p>
                    <a:p>
                      <a:pPr>
                        <a:buFont typeface="Arial" pitchFamily="34" charset="0"/>
                        <a:buChar char="•"/>
                      </a:pPr>
                      <a:r>
                        <a:rPr lang="en-GB" sz="1100" baseline="0" dirty="0" smtClean="0"/>
                        <a:t> What part of the goal are you going to aim for when you shoot? </a:t>
                      </a:r>
                      <a:endParaRPr lang="en-GB" sz="1100" dirty="0"/>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rot="16200000" flipH="1">
            <a:off x="1252876" y="839746"/>
            <a:ext cx="289406" cy="425980"/>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26" name="Picture 50" descr="Player_Red copy"/>
          <p:cNvPicPr>
            <a:picLocks noChangeAspect="1" noChangeArrowheads="1"/>
          </p:cNvPicPr>
          <p:nvPr/>
        </p:nvPicPr>
        <p:blipFill>
          <a:blip r:embed="rId3" cstate="print"/>
          <a:srcRect/>
          <a:stretch>
            <a:fillRect/>
          </a:stretch>
        </p:blipFill>
        <p:spPr bwMode="auto">
          <a:xfrm>
            <a:off x="1271272" y="1075870"/>
            <a:ext cx="252613" cy="218166"/>
          </a:xfrm>
          <a:prstGeom prst="rect">
            <a:avLst/>
          </a:prstGeom>
          <a:noFill/>
        </p:spPr>
      </p:pic>
      <p:cxnSp>
        <p:nvCxnSpPr>
          <p:cNvPr id="29" name="Straight Arrow Connector 28"/>
          <p:cNvCxnSpPr/>
          <p:nvPr/>
        </p:nvCxnSpPr>
        <p:spPr>
          <a:xfrm flipH="1" flipV="1">
            <a:off x="1138268" y="2204864"/>
            <a:ext cx="109657" cy="569905"/>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AutoShape 7" descr="Outlined diamond"/>
          <p:cNvSpPr>
            <a:spLocks noChangeAspect="1" noChangeArrowheads="1"/>
          </p:cNvSpPr>
          <p:nvPr/>
        </p:nvSpPr>
        <p:spPr bwMode="auto">
          <a:xfrm rot="5400000" flipH="1">
            <a:off x="3127854" y="2569999"/>
            <a:ext cx="289406" cy="425980"/>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a:xfrm>
            <a:off x="2483768" y="908032"/>
            <a:ext cx="0" cy="201966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50" descr="Player_Red copy"/>
          <p:cNvPicPr>
            <a:picLocks noChangeAspect="1" noChangeArrowheads="1"/>
          </p:cNvPicPr>
          <p:nvPr/>
        </p:nvPicPr>
        <p:blipFill>
          <a:blip r:embed="rId3" cstate="print"/>
          <a:srcRect/>
          <a:stretch>
            <a:fillRect/>
          </a:stretch>
        </p:blipFill>
        <p:spPr bwMode="auto">
          <a:xfrm>
            <a:off x="1271271" y="1640389"/>
            <a:ext cx="252613" cy="218166"/>
          </a:xfrm>
          <a:prstGeom prst="rect">
            <a:avLst/>
          </a:prstGeom>
          <a:noFill/>
        </p:spPr>
      </p:pic>
      <p:pic>
        <p:nvPicPr>
          <p:cNvPr id="25" name="Picture 49" descr="Player_Yellow copy"/>
          <p:cNvPicPr>
            <a:picLocks noChangeAspect="1" noChangeArrowheads="1"/>
          </p:cNvPicPr>
          <p:nvPr/>
        </p:nvPicPr>
        <p:blipFill>
          <a:blip r:embed="rId4" cstate="print"/>
          <a:srcRect/>
          <a:stretch>
            <a:fillRect/>
          </a:stretch>
        </p:blipFill>
        <p:spPr bwMode="auto">
          <a:xfrm>
            <a:off x="1005265" y="1841166"/>
            <a:ext cx="266007" cy="229733"/>
          </a:xfrm>
          <a:prstGeom prst="rect">
            <a:avLst/>
          </a:prstGeom>
          <a:noFill/>
        </p:spPr>
      </p:pic>
      <p:pic>
        <p:nvPicPr>
          <p:cNvPr id="27" name="Picture 50" descr="Player_Red copy"/>
          <p:cNvPicPr>
            <a:picLocks noChangeAspect="1" noChangeArrowheads="1"/>
          </p:cNvPicPr>
          <p:nvPr/>
        </p:nvPicPr>
        <p:blipFill>
          <a:blip r:embed="rId3" cstate="print"/>
          <a:srcRect/>
          <a:stretch>
            <a:fillRect/>
          </a:stretch>
        </p:blipFill>
        <p:spPr bwMode="auto">
          <a:xfrm>
            <a:off x="3166194" y="2529203"/>
            <a:ext cx="252613" cy="218166"/>
          </a:xfrm>
          <a:prstGeom prst="rect">
            <a:avLst/>
          </a:prstGeom>
          <a:noFill/>
        </p:spPr>
      </p:pic>
      <p:pic>
        <p:nvPicPr>
          <p:cNvPr id="28" name="Picture 50" descr="Player_Red copy"/>
          <p:cNvPicPr>
            <a:picLocks noChangeAspect="1" noChangeArrowheads="1"/>
          </p:cNvPicPr>
          <p:nvPr/>
        </p:nvPicPr>
        <p:blipFill>
          <a:blip r:embed="rId3" cstate="print"/>
          <a:srcRect/>
          <a:stretch>
            <a:fillRect/>
          </a:stretch>
        </p:blipFill>
        <p:spPr bwMode="auto">
          <a:xfrm>
            <a:off x="3318594" y="1898725"/>
            <a:ext cx="252613" cy="218166"/>
          </a:xfrm>
          <a:prstGeom prst="rect">
            <a:avLst/>
          </a:prstGeom>
          <a:noFill/>
        </p:spPr>
      </p:pic>
      <p:sp>
        <p:nvSpPr>
          <p:cNvPr id="5" name="Rectangle 4"/>
          <p:cNvSpPr/>
          <p:nvPr/>
        </p:nvSpPr>
        <p:spPr>
          <a:xfrm>
            <a:off x="1226750" y="2712827"/>
            <a:ext cx="297135" cy="25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49" descr="Player_Yellow copy"/>
          <p:cNvPicPr>
            <a:picLocks noChangeAspect="1" noChangeArrowheads="1"/>
          </p:cNvPicPr>
          <p:nvPr/>
        </p:nvPicPr>
        <p:blipFill>
          <a:blip r:embed="rId4" cstate="print"/>
          <a:srcRect/>
          <a:stretch>
            <a:fillRect/>
          </a:stretch>
        </p:blipFill>
        <p:spPr bwMode="auto">
          <a:xfrm>
            <a:off x="1127861" y="2642455"/>
            <a:ext cx="266007" cy="229733"/>
          </a:xfrm>
          <a:prstGeom prst="rect">
            <a:avLst/>
          </a:prstGeom>
          <a:noFill/>
        </p:spPr>
      </p:pic>
      <p:pic>
        <p:nvPicPr>
          <p:cNvPr id="30" name="Picture 54" descr="skills_ball copy"/>
          <p:cNvPicPr>
            <a:picLocks noChangeAspect="1" noChangeArrowheads="1"/>
          </p:cNvPicPr>
          <p:nvPr/>
        </p:nvPicPr>
        <p:blipFill>
          <a:blip r:embed="rId5" cstate="print"/>
          <a:srcRect/>
          <a:stretch>
            <a:fillRect/>
          </a:stretch>
        </p:blipFill>
        <p:spPr bwMode="auto">
          <a:xfrm>
            <a:off x="1247924" y="2712827"/>
            <a:ext cx="155033" cy="137679"/>
          </a:xfrm>
          <a:prstGeom prst="rect">
            <a:avLst/>
          </a:prstGeom>
          <a:noFill/>
        </p:spPr>
      </p:pic>
      <p:sp>
        <p:nvSpPr>
          <p:cNvPr id="31" name="Rectangle 30"/>
          <p:cNvSpPr/>
          <p:nvPr/>
        </p:nvSpPr>
        <p:spPr>
          <a:xfrm>
            <a:off x="3188412" y="918718"/>
            <a:ext cx="297135" cy="25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49" descr="Player_Yellow copy"/>
          <p:cNvPicPr>
            <a:picLocks noChangeAspect="1" noChangeArrowheads="1"/>
          </p:cNvPicPr>
          <p:nvPr/>
        </p:nvPicPr>
        <p:blipFill>
          <a:blip r:embed="rId4" cstate="print"/>
          <a:srcRect/>
          <a:stretch>
            <a:fillRect/>
          </a:stretch>
        </p:blipFill>
        <p:spPr bwMode="auto">
          <a:xfrm>
            <a:off x="3302155" y="967706"/>
            <a:ext cx="266007" cy="229733"/>
          </a:xfrm>
          <a:prstGeom prst="rect">
            <a:avLst/>
          </a:prstGeom>
          <a:noFill/>
        </p:spPr>
      </p:pic>
      <p:pic>
        <p:nvPicPr>
          <p:cNvPr id="33" name="Picture 54" descr="skills_ball copy"/>
          <p:cNvPicPr>
            <a:picLocks noChangeAspect="1" noChangeArrowheads="1"/>
          </p:cNvPicPr>
          <p:nvPr/>
        </p:nvPicPr>
        <p:blipFill>
          <a:blip r:embed="rId5" cstate="print"/>
          <a:srcRect/>
          <a:stretch>
            <a:fillRect/>
          </a:stretch>
        </p:blipFill>
        <p:spPr bwMode="auto">
          <a:xfrm>
            <a:off x="3263774" y="1102209"/>
            <a:ext cx="155033" cy="137679"/>
          </a:xfrm>
          <a:prstGeom prst="rect">
            <a:avLst/>
          </a:prstGeom>
          <a:noFill/>
        </p:spPr>
      </p:pic>
      <p:cxnSp>
        <p:nvCxnSpPr>
          <p:cNvPr id="34" name="Straight Arrow Connector 33"/>
          <p:cNvCxnSpPr/>
          <p:nvPr/>
        </p:nvCxnSpPr>
        <p:spPr>
          <a:xfrm>
            <a:off x="3378669" y="1270049"/>
            <a:ext cx="0" cy="37034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5536" y="908720"/>
            <a:ext cx="0" cy="201966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39952" y="908720"/>
            <a:ext cx="0" cy="201966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07704" y="908032"/>
            <a:ext cx="10078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907704" y="2927692"/>
            <a:ext cx="10078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564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9" descr="Player_Yellow copy"/>
          <p:cNvPicPr>
            <a:picLocks noChangeAspect="1" noChangeArrowheads="1"/>
          </p:cNvPicPr>
          <p:nvPr/>
        </p:nvPicPr>
        <p:blipFill>
          <a:blip r:embed="rId2" cstate="print"/>
          <a:srcRect/>
          <a:stretch>
            <a:fillRect/>
          </a:stretch>
        </p:blipFill>
        <p:spPr bwMode="auto">
          <a:xfrm>
            <a:off x="2771800" y="1793850"/>
            <a:ext cx="266007" cy="229733"/>
          </a:xfrm>
          <a:prstGeom prst="rect">
            <a:avLst/>
          </a:prstGeom>
          <a:noFill/>
        </p:spPr>
      </p:pic>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Attacking Combinations/ Counter Attacking (Waves) </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363548086"/>
              </p:ext>
            </p:extLst>
          </p:nvPr>
        </p:nvGraphicFramePr>
        <p:xfrm>
          <a:off x="179512" y="3212976"/>
          <a:ext cx="8765706" cy="167640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Develop different</a:t>
                      </a:r>
                      <a:r>
                        <a:rPr lang="en-GB" sz="1100" baseline="0" dirty="0" smtClean="0"/>
                        <a:t> types of attacking combinations which they can use within game play </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Encourage teammates</a:t>
                      </a:r>
                      <a:r>
                        <a:rPr lang="en-GB" sz="1100" baseline="0" dirty="0" smtClean="0"/>
                        <a:t> at all times even when they make a mistake </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Developing</a:t>
                      </a:r>
                      <a:r>
                        <a:rPr lang="en-GB" sz="1100" baseline="0" dirty="0" smtClean="0"/>
                        <a:t> clever movement off the ball </a:t>
                      </a:r>
                      <a:endParaRPr lang="en-GB" sz="1100" dirty="0" smtClean="0"/>
                    </a:p>
                  </a:txBody>
                  <a:tcPr>
                    <a:solidFill>
                      <a:srgbClr val="FFFF99"/>
                    </a:solidFill>
                  </a:tcPr>
                </a:tc>
                <a:tc>
                  <a:txBody>
                    <a:bodyPr/>
                    <a:lstStyle/>
                    <a:p>
                      <a:pPr>
                        <a:buFont typeface="Arial" pitchFamily="34" charset="0"/>
                        <a:buChar char="•"/>
                      </a:pPr>
                      <a:r>
                        <a:rPr lang="en-GB" sz="1100" dirty="0" smtClean="0"/>
                        <a:t> Sharing</a:t>
                      </a:r>
                      <a:r>
                        <a:rPr lang="en-GB" sz="1100" baseline="0" dirty="0" smtClean="0"/>
                        <a:t> and listening to other peoples ideas to help improve performance</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3" cstate="print"/>
          <a:srcRect/>
          <a:stretch>
            <a:fillRect/>
          </a:stretch>
        </p:blipFill>
        <p:spPr bwMode="auto">
          <a:xfrm>
            <a:off x="219075" y="849869"/>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835688065"/>
              </p:ext>
            </p:extLst>
          </p:nvPr>
        </p:nvGraphicFramePr>
        <p:xfrm>
          <a:off x="4644008" y="692696"/>
          <a:ext cx="4320480" cy="2535561"/>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200" kern="1200" dirty="0" smtClean="0">
                          <a:solidFill>
                            <a:schemeClr val="dk1"/>
                          </a:solidFill>
                          <a:effectLst/>
                          <a:latin typeface="+mn-lt"/>
                          <a:ea typeface="+mn-ea"/>
                          <a:cs typeface="+mn-cs"/>
                        </a:rPr>
                        <a:t>3 teams of 3/4 players on each (GK’s included in game)</a:t>
                      </a:r>
                    </a:p>
                    <a:p>
                      <a:pPr marL="171450" indent="-171450">
                        <a:buFont typeface="Arial" pitchFamily="34" charset="0"/>
                        <a:buChar char="•"/>
                      </a:pPr>
                      <a:r>
                        <a:rPr lang="en-GB" sz="1200" kern="1200" dirty="0" smtClean="0">
                          <a:solidFill>
                            <a:schemeClr val="dk1"/>
                          </a:solidFill>
                          <a:effectLst/>
                          <a:latin typeface="+mn-lt"/>
                          <a:ea typeface="+mn-ea"/>
                          <a:cs typeface="+mn-cs"/>
                        </a:rPr>
                        <a:t>Game starts with 1 team</a:t>
                      </a:r>
                      <a:r>
                        <a:rPr lang="en-GB" sz="1200" kern="1200" baseline="0" dirty="0" smtClean="0">
                          <a:solidFill>
                            <a:schemeClr val="dk1"/>
                          </a:solidFill>
                          <a:effectLst/>
                          <a:latin typeface="+mn-lt"/>
                          <a:ea typeface="+mn-ea"/>
                          <a:cs typeface="+mn-cs"/>
                        </a:rPr>
                        <a:t> attacking to score. If you score you stay on, if you concede you go off quickly  and the waiting team comes into the game.</a:t>
                      </a:r>
                    </a:p>
                    <a:p>
                      <a:pPr marL="171450" indent="-171450">
                        <a:buFont typeface="Arial" pitchFamily="34" charset="0"/>
                        <a:buChar char="•"/>
                      </a:pPr>
                      <a:r>
                        <a:rPr lang="en-GB" sz="1200" kern="1200" baseline="0" dirty="0" smtClean="0">
                          <a:solidFill>
                            <a:schemeClr val="dk1"/>
                          </a:solidFill>
                          <a:effectLst/>
                          <a:latin typeface="+mn-lt"/>
                          <a:ea typeface="+mn-ea"/>
                          <a:cs typeface="+mn-cs"/>
                        </a:rPr>
                        <a:t>If a team scores at one end and the next team come on at the other, the team that stays on the pitch has to turn around and defend the goal they just scored in.</a:t>
                      </a:r>
                      <a:endParaRPr lang="en-GB" sz="1200" kern="1200" dirty="0" smtClean="0">
                        <a:solidFill>
                          <a:schemeClr val="dk1"/>
                        </a:solidFill>
                        <a:effectLst/>
                        <a:latin typeface="+mn-lt"/>
                        <a:ea typeface="+mn-ea"/>
                        <a:cs typeface="+mn-cs"/>
                      </a:endParaRPr>
                    </a:p>
                    <a:p>
                      <a:pPr>
                        <a:buFont typeface="Arial" pitchFamily="34" charset="0"/>
                        <a:buNone/>
                      </a:pPr>
                      <a:r>
                        <a:rPr lang="en-GB" sz="1100" b="1" i="1" baseline="0" dirty="0" smtClean="0"/>
                        <a:t>Progression</a:t>
                      </a:r>
                    </a:p>
                    <a:p>
                      <a:pPr>
                        <a:buFont typeface="Arial" pitchFamily="34" charset="0"/>
                        <a:buChar char="•"/>
                      </a:pPr>
                      <a:r>
                        <a:rPr lang="en-GB" sz="1100" b="0" i="0" baseline="0" dirty="0" smtClean="0"/>
                        <a:t> </a:t>
                      </a:r>
                      <a:r>
                        <a:rPr lang="en-GB" sz="1100" kern="1200" dirty="0" smtClean="0">
                          <a:solidFill>
                            <a:schemeClr val="dk1"/>
                          </a:solidFill>
                          <a:effectLst/>
                          <a:latin typeface="+mn-lt"/>
                          <a:ea typeface="+mn-ea"/>
                          <a:cs typeface="+mn-cs"/>
                        </a:rPr>
                        <a:t>Introduce a half way line – score in the attacking half = 2 goals, defending half = 1 (Rotate points)</a:t>
                      </a:r>
                    </a:p>
                    <a:p>
                      <a:pPr>
                        <a:buFont typeface="Arial" pitchFamily="34" charset="0"/>
                        <a:buChar char="•"/>
                      </a:pPr>
                      <a:r>
                        <a:rPr lang="en-GB" sz="1100" kern="1200" dirty="0" smtClean="0">
                          <a:solidFill>
                            <a:schemeClr val="dk1"/>
                          </a:solidFill>
                          <a:effectLst/>
                          <a:latin typeface="+mn-lt"/>
                          <a:ea typeface="+mn-ea"/>
                          <a:cs typeface="+mn-cs"/>
                        </a:rPr>
                        <a:t> Introduce a target/magic player who acts as a target play for the attacking  team to play into to start their attack. </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30993353"/>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More players on team</a:t>
                      </a:r>
                      <a:endParaRPr lang="en-GB" sz="1100" baseline="0" dirty="0" smtClean="0"/>
                    </a:p>
                    <a:p>
                      <a:pPr>
                        <a:buFont typeface="Arial" pitchFamily="34" charset="0"/>
                        <a:buChar char="•"/>
                      </a:pPr>
                      <a:r>
                        <a:rPr lang="en-GB" sz="1100" baseline="0" dirty="0" smtClean="0"/>
                        <a:t> Can use hands </a:t>
                      </a:r>
                    </a:p>
                    <a:p>
                      <a:pPr>
                        <a:buFont typeface="Arial" pitchFamily="34" charset="0"/>
                        <a:buChar char="•"/>
                      </a:pPr>
                      <a:r>
                        <a:rPr lang="en-GB" sz="1100" baseline="0" dirty="0" smtClean="0"/>
                        <a:t> Opposition  can only intercept </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Less players on team</a:t>
                      </a:r>
                    </a:p>
                    <a:p>
                      <a:pPr>
                        <a:buFont typeface="Arial" pitchFamily="34" charset="0"/>
                        <a:buChar char="•"/>
                      </a:pPr>
                      <a:r>
                        <a:rPr lang="en-GB" sz="1100" baseline="0" dirty="0" smtClean="0"/>
                        <a:t> Opposition can tackle</a:t>
                      </a:r>
                    </a:p>
                    <a:p>
                      <a:pPr>
                        <a:buFont typeface="Arial" pitchFamily="34" charset="0"/>
                        <a:buChar char="•"/>
                      </a:pPr>
                      <a:r>
                        <a:rPr lang="en-GB" sz="1100" baseline="0" dirty="0" smtClean="0"/>
                        <a:t> Time limited for each attack </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00131325"/>
              </p:ext>
            </p:extLst>
          </p:nvPr>
        </p:nvGraphicFramePr>
        <p:xfrm>
          <a:off x="4644008" y="5051531"/>
          <a:ext cx="4320480" cy="1705023"/>
        </p:xfrm>
        <a:graphic>
          <a:graphicData uri="http://schemas.openxmlformats.org/drawingml/2006/table">
            <a:tbl>
              <a:tblPr firstRow="1" bandRow="1">
                <a:tableStyleId>{5C22544A-7EE6-4342-B048-85BDC9FD1C3A}</a:tableStyleId>
              </a:tblPr>
              <a:tblGrid>
                <a:gridCol w="4320480"/>
              </a:tblGrid>
              <a:tr h="289614">
                <a:tc>
                  <a:txBody>
                    <a:bodyPr/>
                    <a:lstStyle/>
                    <a:p>
                      <a:r>
                        <a:rPr lang="en-GB" sz="1400" i="1" dirty="0" smtClean="0"/>
                        <a:t>What</a:t>
                      </a:r>
                      <a:r>
                        <a:rPr lang="en-GB" sz="1400" i="1" baseline="0" dirty="0" smtClean="0"/>
                        <a:t> Questions Can I Ask to Support Players’ Learning?</a:t>
                      </a:r>
                    </a:p>
                  </a:txBody>
                  <a:tcPr>
                    <a:solidFill>
                      <a:schemeClr val="tx1"/>
                    </a:solidFill>
                  </a:tcPr>
                </a:tc>
              </a:tr>
              <a:tr h="1400223">
                <a:tc>
                  <a:txBody>
                    <a:bodyPr/>
                    <a:lstStyle/>
                    <a:p>
                      <a:pPr>
                        <a:buFont typeface="Arial" pitchFamily="34" charset="0"/>
                        <a:buChar char="•"/>
                      </a:pPr>
                      <a:r>
                        <a:rPr lang="en-GB" sz="1200" dirty="0" smtClean="0"/>
                        <a:t> What could help us to attack quickly? How?</a:t>
                      </a:r>
                    </a:p>
                    <a:p>
                      <a:pPr>
                        <a:buFont typeface="Arial" pitchFamily="34" charset="0"/>
                        <a:buChar char="•"/>
                      </a:pPr>
                      <a:r>
                        <a:rPr lang="en-GB" sz="1200" dirty="0" smtClean="0"/>
                        <a:t>How</a:t>
                      </a:r>
                      <a:r>
                        <a:rPr lang="en-GB" sz="1200" baseline="0" dirty="0" smtClean="0"/>
                        <a:t> can the players without the ball help?</a:t>
                      </a:r>
                    </a:p>
                    <a:p>
                      <a:pPr>
                        <a:buFont typeface="Arial" pitchFamily="34" charset="0"/>
                        <a:buChar char="•"/>
                      </a:pPr>
                      <a:r>
                        <a:rPr lang="en-GB" sz="1200" baseline="0" dirty="0" smtClean="0"/>
                        <a:t> What different ways can you attack? </a:t>
                      </a:r>
                    </a:p>
                    <a:p>
                      <a:pPr>
                        <a:buFont typeface="Arial" pitchFamily="34" charset="0"/>
                        <a:buChar char="•"/>
                      </a:pPr>
                      <a:r>
                        <a:rPr lang="en-GB" sz="1200" baseline="0" dirty="0" smtClean="0"/>
                        <a:t> What could we do if we have more attackers than defenders?</a:t>
                      </a:r>
                    </a:p>
                    <a:p>
                      <a:pPr>
                        <a:buFont typeface="Arial" pitchFamily="34" charset="0"/>
                        <a:buChar char="•"/>
                      </a:pPr>
                      <a:r>
                        <a:rPr lang="en-GB" sz="1200" baseline="0" dirty="0" smtClean="0"/>
                        <a:t> What would we do if there were more defenders? </a:t>
                      </a:r>
                      <a:endParaRPr lang="en-GB" sz="1200" dirty="0" smtClean="0"/>
                    </a:p>
                    <a:p>
                      <a:pPr>
                        <a:buFont typeface="Arial" pitchFamily="34" charset="0"/>
                        <a:buChar char="•"/>
                      </a:pPr>
                      <a:r>
                        <a:rPr lang="en-GB" sz="1200" dirty="0" smtClean="0"/>
                        <a:t> Were</a:t>
                      </a:r>
                      <a:r>
                        <a:rPr lang="en-GB" sz="1200" baseline="0" dirty="0" smtClean="0"/>
                        <a:t> you successful? How? Why not? </a:t>
                      </a:r>
                    </a:p>
                    <a:p>
                      <a:pPr>
                        <a:buFont typeface="Arial" pitchFamily="34" charset="0"/>
                        <a:buChar char="•"/>
                      </a:pPr>
                      <a:r>
                        <a:rPr lang="en-GB" sz="1200" baseline="0" dirty="0" smtClean="0"/>
                        <a:t> What could you do differently next time?</a:t>
                      </a:r>
                      <a:endParaRPr lang="en-GB" sz="1100" dirty="0"/>
                    </a:p>
                  </a:txBody>
                  <a:tcPr>
                    <a:solidFill>
                      <a:schemeClr val="bg1">
                        <a:lumMod val="85000"/>
                      </a:schemeClr>
                    </a:solidFill>
                  </a:tcPr>
                </a:tc>
              </a:tr>
            </a:tbl>
          </a:graphicData>
        </a:graphic>
      </p:graphicFrame>
      <p:pic>
        <p:nvPicPr>
          <p:cNvPr id="44" name="Picture 49" descr="Player_Yellow copy"/>
          <p:cNvPicPr>
            <a:picLocks noChangeAspect="1" noChangeArrowheads="1"/>
          </p:cNvPicPr>
          <p:nvPr/>
        </p:nvPicPr>
        <p:blipFill>
          <a:blip r:embed="rId2" cstate="print"/>
          <a:srcRect/>
          <a:stretch>
            <a:fillRect/>
          </a:stretch>
        </p:blipFill>
        <p:spPr bwMode="auto">
          <a:xfrm>
            <a:off x="2793303" y="2326784"/>
            <a:ext cx="266007" cy="229733"/>
          </a:xfrm>
          <a:prstGeom prst="rect">
            <a:avLst/>
          </a:prstGeom>
          <a:noFill/>
        </p:spPr>
      </p:pic>
      <p:pic>
        <p:nvPicPr>
          <p:cNvPr id="46" name="Picture 49" descr="Player_Yellow copy"/>
          <p:cNvPicPr>
            <a:picLocks noChangeAspect="1" noChangeArrowheads="1"/>
          </p:cNvPicPr>
          <p:nvPr/>
        </p:nvPicPr>
        <p:blipFill>
          <a:blip r:embed="rId2" cstate="print"/>
          <a:srcRect/>
          <a:stretch>
            <a:fillRect/>
          </a:stretch>
        </p:blipFill>
        <p:spPr bwMode="auto">
          <a:xfrm>
            <a:off x="2955636" y="1844444"/>
            <a:ext cx="266007" cy="229733"/>
          </a:xfrm>
          <a:prstGeom prst="rect">
            <a:avLst/>
          </a:prstGeom>
          <a:noFill/>
        </p:spPr>
      </p:pic>
      <p:pic>
        <p:nvPicPr>
          <p:cNvPr id="48" name="Picture 49" descr="Player_Yellow copy"/>
          <p:cNvPicPr>
            <a:picLocks noChangeAspect="1" noChangeArrowheads="1"/>
          </p:cNvPicPr>
          <p:nvPr/>
        </p:nvPicPr>
        <p:blipFill>
          <a:blip r:embed="rId2" cstate="print"/>
          <a:srcRect/>
          <a:stretch>
            <a:fillRect/>
          </a:stretch>
        </p:blipFill>
        <p:spPr bwMode="auto">
          <a:xfrm>
            <a:off x="2689629" y="1214765"/>
            <a:ext cx="266007" cy="229733"/>
          </a:xfrm>
          <a:prstGeom prst="rect">
            <a:avLst/>
          </a:prstGeom>
          <a:noFill/>
        </p:spPr>
      </p:pic>
      <p:pic>
        <p:nvPicPr>
          <p:cNvPr id="49" name="Picture 49" descr="Player_Yellow copy"/>
          <p:cNvPicPr>
            <a:picLocks noChangeAspect="1" noChangeArrowheads="1"/>
          </p:cNvPicPr>
          <p:nvPr/>
        </p:nvPicPr>
        <p:blipFill>
          <a:blip r:embed="rId2" cstate="print"/>
          <a:srcRect/>
          <a:stretch>
            <a:fillRect/>
          </a:stretch>
        </p:blipFill>
        <p:spPr bwMode="auto">
          <a:xfrm>
            <a:off x="2194230" y="1614711"/>
            <a:ext cx="266007" cy="229733"/>
          </a:xfrm>
          <a:prstGeom prst="rect">
            <a:avLst/>
          </a:prstGeom>
          <a:noFill/>
        </p:spPr>
      </p:pic>
      <p:pic>
        <p:nvPicPr>
          <p:cNvPr id="31" name="Picture 54" descr="skills_ball copy"/>
          <p:cNvPicPr>
            <a:picLocks noChangeAspect="1" noChangeArrowheads="1"/>
          </p:cNvPicPr>
          <p:nvPr/>
        </p:nvPicPr>
        <p:blipFill>
          <a:blip r:embed="rId4" cstate="print"/>
          <a:srcRect/>
          <a:stretch>
            <a:fillRect/>
          </a:stretch>
        </p:blipFill>
        <p:spPr bwMode="auto">
          <a:xfrm>
            <a:off x="1944652" y="1477032"/>
            <a:ext cx="155033" cy="137679"/>
          </a:xfrm>
          <a:prstGeom prst="rect">
            <a:avLst/>
          </a:prstGeom>
          <a:noFill/>
        </p:spPr>
      </p:pic>
      <p:pic>
        <p:nvPicPr>
          <p:cNvPr id="35" name="Picture 34" descr="F:\TL Folder\NEW FA Skills Logo_4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F:\TL Folder\NEW FA Skills Logo_4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1" descr="Player_Blue copy"/>
          <p:cNvPicPr>
            <a:picLocks noChangeAspect="1" noChangeArrowheads="1"/>
          </p:cNvPicPr>
          <p:nvPr/>
        </p:nvPicPr>
        <p:blipFill>
          <a:blip r:embed="rId6" cstate="print"/>
          <a:srcRect/>
          <a:stretch>
            <a:fillRect/>
          </a:stretch>
        </p:blipFill>
        <p:spPr bwMode="auto">
          <a:xfrm>
            <a:off x="179512" y="1340768"/>
            <a:ext cx="279400" cy="241300"/>
          </a:xfrm>
          <a:prstGeom prst="rect">
            <a:avLst/>
          </a:prstGeom>
          <a:noFill/>
        </p:spPr>
      </p:pic>
      <p:pic>
        <p:nvPicPr>
          <p:cNvPr id="40" name="Picture 51" descr="Player_Blue copy"/>
          <p:cNvPicPr>
            <a:picLocks noChangeAspect="1" noChangeArrowheads="1"/>
          </p:cNvPicPr>
          <p:nvPr/>
        </p:nvPicPr>
        <p:blipFill>
          <a:blip r:embed="rId6" cstate="print"/>
          <a:srcRect/>
          <a:stretch>
            <a:fillRect/>
          </a:stretch>
        </p:blipFill>
        <p:spPr bwMode="auto">
          <a:xfrm>
            <a:off x="260152" y="2204864"/>
            <a:ext cx="279400" cy="241300"/>
          </a:xfrm>
          <a:prstGeom prst="rect">
            <a:avLst/>
          </a:prstGeom>
          <a:noFill/>
        </p:spPr>
      </p:pic>
      <p:pic>
        <p:nvPicPr>
          <p:cNvPr id="41" name="Picture 51" descr="Player_Blue copy"/>
          <p:cNvPicPr>
            <a:picLocks noChangeAspect="1" noChangeArrowheads="1"/>
          </p:cNvPicPr>
          <p:nvPr/>
        </p:nvPicPr>
        <p:blipFill>
          <a:blip r:embed="rId6" cstate="print"/>
          <a:srcRect/>
          <a:stretch>
            <a:fillRect/>
          </a:stretch>
        </p:blipFill>
        <p:spPr bwMode="auto">
          <a:xfrm>
            <a:off x="179512" y="1052736"/>
            <a:ext cx="279400" cy="241300"/>
          </a:xfrm>
          <a:prstGeom prst="rect">
            <a:avLst/>
          </a:prstGeom>
          <a:noFill/>
        </p:spPr>
      </p:pic>
      <p:pic>
        <p:nvPicPr>
          <p:cNvPr id="50" name="Picture 51" descr="Player_Blue copy"/>
          <p:cNvPicPr>
            <a:picLocks noChangeAspect="1" noChangeArrowheads="1"/>
          </p:cNvPicPr>
          <p:nvPr/>
        </p:nvPicPr>
        <p:blipFill>
          <a:blip r:embed="rId6" cstate="print"/>
          <a:srcRect/>
          <a:stretch>
            <a:fillRect/>
          </a:stretch>
        </p:blipFill>
        <p:spPr bwMode="auto">
          <a:xfrm>
            <a:off x="251520" y="2492896"/>
            <a:ext cx="279400" cy="241300"/>
          </a:xfrm>
          <a:prstGeom prst="rect">
            <a:avLst/>
          </a:prstGeom>
          <a:noFill/>
        </p:spPr>
      </p:pic>
      <p:pic>
        <p:nvPicPr>
          <p:cNvPr id="53" name="Picture 50" descr="Player_Red copy"/>
          <p:cNvPicPr>
            <a:picLocks noChangeAspect="1" noChangeArrowheads="1"/>
          </p:cNvPicPr>
          <p:nvPr/>
        </p:nvPicPr>
        <p:blipFill>
          <a:blip r:embed="rId7" cstate="print"/>
          <a:srcRect/>
          <a:stretch>
            <a:fillRect/>
          </a:stretch>
        </p:blipFill>
        <p:spPr bwMode="auto">
          <a:xfrm>
            <a:off x="1115616" y="1864860"/>
            <a:ext cx="279400" cy="241300"/>
          </a:xfrm>
          <a:prstGeom prst="rect">
            <a:avLst/>
          </a:prstGeom>
          <a:noFill/>
        </p:spPr>
      </p:pic>
      <p:pic>
        <p:nvPicPr>
          <p:cNvPr id="54" name="Picture 50" descr="Player_Red copy"/>
          <p:cNvPicPr>
            <a:picLocks noChangeAspect="1" noChangeArrowheads="1"/>
          </p:cNvPicPr>
          <p:nvPr/>
        </p:nvPicPr>
        <p:blipFill>
          <a:blip r:embed="rId7" cstate="print"/>
          <a:srcRect/>
          <a:stretch>
            <a:fillRect/>
          </a:stretch>
        </p:blipFill>
        <p:spPr bwMode="auto">
          <a:xfrm>
            <a:off x="2436727" y="2379876"/>
            <a:ext cx="279400" cy="241300"/>
          </a:xfrm>
          <a:prstGeom prst="rect">
            <a:avLst/>
          </a:prstGeom>
          <a:noFill/>
        </p:spPr>
      </p:pic>
      <p:pic>
        <p:nvPicPr>
          <p:cNvPr id="55" name="Picture 50" descr="Player_Red copy"/>
          <p:cNvPicPr>
            <a:picLocks noChangeAspect="1" noChangeArrowheads="1"/>
          </p:cNvPicPr>
          <p:nvPr/>
        </p:nvPicPr>
        <p:blipFill>
          <a:blip r:embed="rId7" cstate="print"/>
          <a:srcRect/>
          <a:stretch>
            <a:fillRect/>
          </a:stretch>
        </p:blipFill>
        <p:spPr bwMode="auto">
          <a:xfrm>
            <a:off x="2194230" y="947961"/>
            <a:ext cx="279400" cy="241300"/>
          </a:xfrm>
          <a:prstGeom prst="rect">
            <a:avLst/>
          </a:prstGeom>
          <a:noFill/>
        </p:spPr>
      </p:pic>
      <p:pic>
        <p:nvPicPr>
          <p:cNvPr id="56" name="Picture 50" descr="Player_Red copy"/>
          <p:cNvPicPr>
            <a:picLocks noChangeAspect="1" noChangeArrowheads="1"/>
          </p:cNvPicPr>
          <p:nvPr/>
        </p:nvPicPr>
        <p:blipFill>
          <a:blip r:embed="rId7" cstate="print"/>
          <a:srcRect/>
          <a:stretch>
            <a:fillRect/>
          </a:stretch>
        </p:blipFill>
        <p:spPr bwMode="auto">
          <a:xfrm>
            <a:off x="1665252" y="1556319"/>
            <a:ext cx="279400" cy="241300"/>
          </a:xfrm>
          <a:prstGeom prst="rect">
            <a:avLst/>
          </a:prstGeom>
          <a:noFill/>
        </p:spPr>
      </p:pic>
      <p:sp>
        <p:nvSpPr>
          <p:cNvPr id="3" name="Rectangle 2"/>
          <p:cNvSpPr/>
          <p:nvPr/>
        </p:nvSpPr>
        <p:spPr>
          <a:xfrm>
            <a:off x="523989" y="947961"/>
            <a:ext cx="3651966" cy="19956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utoShape 7" descr="Outlined diamond"/>
          <p:cNvSpPr>
            <a:spLocks noChangeAspect="1" noChangeArrowheads="1"/>
          </p:cNvSpPr>
          <p:nvPr/>
        </p:nvSpPr>
        <p:spPr bwMode="auto">
          <a:xfrm rot="10800000" flipH="1">
            <a:off x="323528" y="179385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9" name="Straight Arrow Connector 8"/>
          <p:cNvCxnSpPr/>
          <p:nvPr/>
        </p:nvCxnSpPr>
        <p:spPr>
          <a:xfrm>
            <a:off x="854957" y="908720"/>
            <a:ext cx="3068971"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7884" y="2996952"/>
            <a:ext cx="3348371"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54" descr="skills_ball copy"/>
          <p:cNvPicPr>
            <a:picLocks noChangeAspect="1" noChangeArrowheads="1"/>
          </p:cNvPicPr>
          <p:nvPr/>
        </p:nvPicPr>
        <p:blipFill>
          <a:blip r:embed="rId4" cstate="print"/>
          <a:srcRect/>
          <a:stretch>
            <a:fillRect/>
          </a:stretch>
        </p:blipFill>
        <p:spPr bwMode="auto">
          <a:xfrm>
            <a:off x="395536" y="1479998"/>
            <a:ext cx="155033" cy="137679"/>
          </a:xfrm>
          <a:prstGeom prst="rect">
            <a:avLst/>
          </a:prstGeom>
          <a:noFill/>
        </p:spPr>
      </p:pic>
      <p:sp>
        <p:nvSpPr>
          <p:cNvPr id="19" name="AutoShape 7" descr="Outlined diamond"/>
          <p:cNvSpPr>
            <a:spLocks noChangeAspect="1" noChangeArrowheads="1"/>
          </p:cNvSpPr>
          <p:nvPr/>
        </p:nvSpPr>
        <p:spPr bwMode="auto">
          <a:xfrm rot="10800000">
            <a:off x="4175956" y="179385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1627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Playing Forward: Receiving and Passing</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835521102"/>
              </p:ext>
            </p:extLst>
          </p:nvPr>
        </p:nvGraphicFramePr>
        <p:xfrm>
          <a:off x="179512" y="3212976"/>
          <a:ext cx="8765706" cy="156464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Selection of when to pass forward and when to keep</a:t>
                      </a:r>
                      <a:r>
                        <a:rPr lang="en-GB" sz="1100" baseline="0" dirty="0" smtClean="0"/>
                        <a:t> t</a:t>
                      </a:r>
                      <a:r>
                        <a:rPr lang="en-GB" sz="1100" dirty="0" smtClean="0"/>
                        <a:t>he ball </a:t>
                      </a:r>
                    </a:p>
                  </a:txBody>
                  <a:tcPr>
                    <a:solidFill>
                      <a:schemeClr val="accent2">
                        <a:lumMod val="40000"/>
                        <a:lumOff val="60000"/>
                      </a:schemeClr>
                    </a:solidFill>
                  </a:tcPr>
                </a:tc>
                <a:tc>
                  <a:txBody>
                    <a:bodyPr/>
                    <a:lstStyle/>
                    <a:p>
                      <a:pPr>
                        <a:buFont typeface="Arial" pitchFamily="34" charset="0"/>
                        <a:buChar char="•"/>
                      </a:pPr>
                      <a:r>
                        <a:rPr lang="en-GB" sz="1100" dirty="0" smtClean="0"/>
                        <a:t> Keeping</a:t>
                      </a:r>
                      <a:r>
                        <a:rPr lang="en-GB" sz="1100" baseline="0" dirty="0" smtClean="0"/>
                        <a:t> focused – help to make the right decision </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 creative</a:t>
                      </a:r>
                      <a:r>
                        <a:rPr lang="en-GB" sz="1100" baseline="0" dirty="0" smtClean="0"/>
                        <a:t> movement with and without the ball </a:t>
                      </a:r>
                      <a:endParaRPr lang="en-GB" sz="1100" dirty="0" smtClean="0"/>
                    </a:p>
                  </a:txBody>
                  <a:tcPr>
                    <a:solidFill>
                      <a:srgbClr val="FFFF99"/>
                    </a:solidFill>
                  </a:tcPr>
                </a:tc>
                <a:tc>
                  <a:txBody>
                    <a:bodyPr/>
                    <a:lstStyle/>
                    <a:p>
                      <a:pPr>
                        <a:buFont typeface="Arial" pitchFamily="34" charset="0"/>
                        <a:buChar char="•"/>
                      </a:pPr>
                      <a:r>
                        <a:rPr lang="en-GB" sz="1100" dirty="0" smtClean="0"/>
                        <a:t> Working</a:t>
                      </a:r>
                      <a:r>
                        <a:rPr lang="en-GB" sz="1100" baseline="0" dirty="0" smtClean="0"/>
                        <a:t> as part of a team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200722" y="826516"/>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902451564"/>
              </p:ext>
            </p:extLst>
          </p:nvPr>
        </p:nvGraphicFramePr>
        <p:xfrm>
          <a:off x="4644008" y="836712"/>
          <a:ext cx="4320480" cy="2261241"/>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b="0" i="0" baseline="0" dirty="0" smtClean="0"/>
                        <a:t>Area set up as illustrated (Middle area is smaller than the end zones)</a:t>
                      </a:r>
                    </a:p>
                    <a:p>
                      <a:pPr marL="171450" indent="-171450">
                        <a:buFont typeface="Arial" pitchFamily="34" charset="0"/>
                        <a:buChar char="•"/>
                      </a:pPr>
                      <a:r>
                        <a:rPr lang="en-GB" sz="1100" b="0" i="0" baseline="0" dirty="0" smtClean="0"/>
                        <a:t>R = Attackers, Y= Defenders </a:t>
                      </a:r>
                    </a:p>
                    <a:p>
                      <a:pPr marL="171450" indent="-171450">
                        <a:buFont typeface="Arial" pitchFamily="34" charset="0"/>
                        <a:buChar char="•"/>
                      </a:pPr>
                      <a:r>
                        <a:rPr lang="en-GB" sz="1100" b="0" i="0" baseline="0" dirty="0" smtClean="0"/>
                        <a:t>Point/ Goal is gained if they can pass into their teammates on the opposite side without the team in the middle intercepting. (give a target number of passes if appropriate) </a:t>
                      </a:r>
                    </a:p>
                    <a:p>
                      <a:pPr marL="171450" indent="-171450">
                        <a:buFont typeface="Arial" pitchFamily="34" charset="0"/>
                        <a:buChar char="•"/>
                      </a:pPr>
                      <a:endParaRPr lang="en-GB" sz="1100" b="0" i="0" baseline="0" dirty="0" smtClean="0"/>
                    </a:p>
                    <a:p>
                      <a:pPr marL="0" indent="0">
                        <a:buFont typeface="Arial" pitchFamily="34" charset="0"/>
                        <a:buNone/>
                      </a:pPr>
                      <a:r>
                        <a:rPr lang="en-GB" sz="1100" b="1" i="1" baseline="0" dirty="0" smtClean="0"/>
                        <a:t>Progression</a:t>
                      </a:r>
                    </a:p>
                    <a:p>
                      <a:pPr>
                        <a:buFont typeface="Arial" pitchFamily="34" charset="0"/>
                        <a:buChar char="•"/>
                      </a:pPr>
                      <a:r>
                        <a:rPr lang="en-GB" sz="1100" b="0" i="0" baseline="0" dirty="0" smtClean="0"/>
                        <a:t> Allow the  player with the ball to dribble across if appropriate. If this happens they have to swap positions with someone in the other zone.</a:t>
                      </a:r>
                    </a:p>
                    <a:p>
                      <a:pPr>
                        <a:buFont typeface="Arial" pitchFamily="34" charset="0"/>
                        <a:buChar char="•"/>
                      </a:pPr>
                      <a:r>
                        <a:rPr lang="en-GB" sz="1100" b="0" i="0" baseline="0" dirty="0" smtClean="0"/>
                        <a:t> Allow a defender to go into the end zone to try to win the ball</a:t>
                      </a:r>
                    </a:p>
                    <a:p>
                      <a:pPr>
                        <a:buFont typeface="Arial" pitchFamily="34" charset="0"/>
                        <a:buChar char="•"/>
                      </a:pPr>
                      <a:r>
                        <a:rPr lang="en-GB" sz="1100" b="0" i="0" baseline="0" dirty="0" smtClean="0"/>
                        <a:t> A player from the other zone can come into the middle to receive it</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39024554"/>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Players</a:t>
                      </a:r>
                      <a:r>
                        <a:rPr lang="en-GB" sz="1100" baseline="0" dirty="0" smtClean="0"/>
                        <a:t> can play with ball in hands </a:t>
                      </a:r>
                    </a:p>
                    <a:p>
                      <a:pPr>
                        <a:buFont typeface="Arial" pitchFamily="34" charset="0"/>
                        <a:buChar char="•"/>
                      </a:pPr>
                      <a:r>
                        <a:rPr lang="en-GB" sz="1100" baseline="0" dirty="0" smtClean="0"/>
                        <a:t> Less defenders</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More defenders</a:t>
                      </a:r>
                    </a:p>
                    <a:p>
                      <a:pPr>
                        <a:buFont typeface="Arial" pitchFamily="34" charset="0"/>
                        <a:buChar char="•"/>
                      </a:pPr>
                      <a:r>
                        <a:rPr lang="en-GB" sz="1100" dirty="0" smtClean="0"/>
                        <a:t> Number of</a:t>
                      </a:r>
                      <a:r>
                        <a:rPr lang="en-GB" sz="1100" baseline="0" dirty="0" smtClean="0"/>
                        <a:t> passes before going across</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51911647"/>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Why</a:t>
                      </a:r>
                      <a:r>
                        <a:rPr lang="en-GB" sz="1200" baseline="0" dirty="0" smtClean="0"/>
                        <a:t> is playing forward a good idea?</a:t>
                      </a:r>
                    </a:p>
                    <a:p>
                      <a:pPr>
                        <a:buFont typeface="Arial" pitchFamily="34" charset="0"/>
                        <a:buChar char="•"/>
                      </a:pPr>
                      <a:r>
                        <a:rPr lang="en-GB" sz="1200" baseline="0" dirty="0" smtClean="0"/>
                        <a:t> What can help us play forward?</a:t>
                      </a:r>
                    </a:p>
                    <a:p>
                      <a:pPr>
                        <a:buFont typeface="Arial" pitchFamily="34" charset="0"/>
                        <a:buChar char="•"/>
                      </a:pPr>
                      <a:r>
                        <a:rPr lang="en-GB" sz="1200" baseline="0" dirty="0" smtClean="0"/>
                        <a:t> When should we play quickly? Why is this a good idea?</a:t>
                      </a:r>
                    </a:p>
                    <a:p>
                      <a:pPr>
                        <a:buFont typeface="Arial" pitchFamily="34" charset="0"/>
                        <a:buChar char="•"/>
                      </a:pPr>
                      <a:r>
                        <a:rPr lang="en-GB" sz="1200" baseline="0" dirty="0" smtClean="0"/>
                        <a:t> What can we do if we cant play forward? </a:t>
                      </a:r>
                    </a:p>
                  </a:txBody>
                  <a:tcPr>
                    <a:solidFill>
                      <a:schemeClr val="bg1">
                        <a:lumMod val="85000"/>
                      </a:schemeClr>
                    </a:solidFill>
                  </a:tcPr>
                </a:tc>
              </a:tr>
            </a:tbl>
          </a:graphicData>
        </a:graphic>
      </p:graphicFrame>
      <p:pic>
        <p:nvPicPr>
          <p:cNvPr id="21" name="Picture 54" descr="skills_ball copy"/>
          <p:cNvPicPr>
            <a:picLocks noChangeAspect="1" noChangeArrowheads="1"/>
          </p:cNvPicPr>
          <p:nvPr/>
        </p:nvPicPr>
        <p:blipFill>
          <a:blip r:embed="rId3" cstate="print"/>
          <a:srcRect/>
          <a:stretch>
            <a:fillRect/>
          </a:stretch>
        </p:blipFill>
        <p:spPr bwMode="auto">
          <a:xfrm>
            <a:off x="1224058" y="1173102"/>
            <a:ext cx="212725" cy="188913"/>
          </a:xfrm>
          <a:prstGeom prst="rect">
            <a:avLst/>
          </a:prstGeom>
          <a:noFill/>
        </p:spPr>
      </p:pic>
      <p:cxnSp>
        <p:nvCxnSpPr>
          <p:cNvPr id="29" name="Straight Arrow Connector 28"/>
          <p:cNvCxnSpPr/>
          <p:nvPr/>
        </p:nvCxnSpPr>
        <p:spPr>
          <a:xfrm flipH="1">
            <a:off x="846604" y="1294036"/>
            <a:ext cx="360040" cy="445611"/>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37" name="Picture 50" descr="Player_Red copy"/>
          <p:cNvPicPr>
            <a:picLocks noChangeAspect="1" noChangeArrowheads="1"/>
          </p:cNvPicPr>
          <p:nvPr/>
        </p:nvPicPr>
        <p:blipFill>
          <a:blip r:embed="rId4" cstate="print"/>
          <a:srcRect/>
          <a:stretch>
            <a:fillRect/>
          </a:stretch>
        </p:blipFill>
        <p:spPr bwMode="auto">
          <a:xfrm>
            <a:off x="1372396" y="970109"/>
            <a:ext cx="235044" cy="202993"/>
          </a:xfrm>
          <a:prstGeom prst="rect">
            <a:avLst/>
          </a:prstGeom>
          <a:noFill/>
        </p:spPr>
      </p:pic>
      <p:pic>
        <p:nvPicPr>
          <p:cNvPr id="42" name="Picture 50" descr="Player_Red copy"/>
          <p:cNvPicPr>
            <a:picLocks noChangeAspect="1" noChangeArrowheads="1"/>
          </p:cNvPicPr>
          <p:nvPr/>
        </p:nvPicPr>
        <p:blipFill>
          <a:blip r:embed="rId4" cstate="print"/>
          <a:srcRect/>
          <a:stretch>
            <a:fillRect/>
          </a:stretch>
        </p:blipFill>
        <p:spPr bwMode="auto">
          <a:xfrm>
            <a:off x="611560" y="1767546"/>
            <a:ext cx="235044" cy="202993"/>
          </a:xfrm>
          <a:prstGeom prst="rect">
            <a:avLst/>
          </a:prstGeom>
          <a:noFill/>
        </p:spPr>
      </p:pic>
      <p:pic>
        <p:nvPicPr>
          <p:cNvPr id="43" name="Picture 50" descr="Player_Red copy"/>
          <p:cNvPicPr>
            <a:picLocks noChangeAspect="1" noChangeArrowheads="1"/>
          </p:cNvPicPr>
          <p:nvPr/>
        </p:nvPicPr>
        <p:blipFill>
          <a:blip r:embed="rId4" cstate="print"/>
          <a:srcRect/>
          <a:stretch>
            <a:fillRect/>
          </a:stretch>
        </p:blipFill>
        <p:spPr bwMode="auto">
          <a:xfrm>
            <a:off x="1358385" y="2597999"/>
            <a:ext cx="235044" cy="202993"/>
          </a:xfrm>
          <a:prstGeom prst="rect">
            <a:avLst/>
          </a:prstGeom>
          <a:noFill/>
        </p:spPr>
      </p:pic>
      <p:pic>
        <p:nvPicPr>
          <p:cNvPr id="44" name="Picture 50" descr="Player_Red copy"/>
          <p:cNvPicPr>
            <a:picLocks noChangeAspect="1" noChangeArrowheads="1"/>
          </p:cNvPicPr>
          <p:nvPr/>
        </p:nvPicPr>
        <p:blipFill>
          <a:blip r:embed="rId4" cstate="print"/>
          <a:srcRect/>
          <a:stretch>
            <a:fillRect/>
          </a:stretch>
        </p:blipFill>
        <p:spPr bwMode="auto">
          <a:xfrm>
            <a:off x="3074749" y="1091043"/>
            <a:ext cx="235044" cy="202993"/>
          </a:xfrm>
          <a:prstGeom prst="rect">
            <a:avLst/>
          </a:prstGeom>
          <a:noFill/>
        </p:spPr>
      </p:pic>
      <p:pic>
        <p:nvPicPr>
          <p:cNvPr id="46" name="Picture 49" descr="Player_Yellow copy"/>
          <p:cNvPicPr>
            <a:picLocks noChangeAspect="1" noChangeArrowheads="1"/>
          </p:cNvPicPr>
          <p:nvPr/>
        </p:nvPicPr>
        <p:blipFill>
          <a:blip r:embed="rId5" cstate="print"/>
          <a:srcRect/>
          <a:stretch>
            <a:fillRect/>
          </a:stretch>
        </p:blipFill>
        <p:spPr bwMode="auto">
          <a:xfrm>
            <a:off x="2010523" y="1182963"/>
            <a:ext cx="257221" cy="222146"/>
          </a:xfrm>
          <a:prstGeom prst="rect">
            <a:avLst/>
          </a:prstGeom>
          <a:noFill/>
        </p:spPr>
      </p:pic>
      <p:pic>
        <p:nvPicPr>
          <p:cNvPr id="48" name="Picture 49" descr="Player_Yellow copy"/>
          <p:cNvPicPr>
            <a:picLocks noChangeAspect="1" noChangeArrowheads="1"/>
          </p:cNvPicPr>
          <p:nvPr/>
        </p:nvPicPr>
        <p:blipFill>
          <a:blip r:embed="rId5" cstate="print"/>
          <a:srcRect/>
          <a:stretch>
            <a:fillRect/>
          </a:stretch>
        </p:blipFill>
        <p:spPr bwMode="auto">
          <a:xfrm>
            <a:off x="2360962" y="2045252"/>
            <a:ext cx="257221" cy="222146"/>
          </a:xfrm>
          <a:prstGeom prst="rect">
            <a:avLst/>
          </a:prstGeom>
          <a:noFill/>
        </p:spPr>
      </p:pic>
      <p:pic>
        <p:nvPicPr>
          <p:cNvPr id="49" name="Picture 49" descr="Player_Yellow copy"/>
          <p:cNvPicPr>
            <a:picLocks noChangeAspect="1" noChangeArrowheads="1"/>
          </p:cNvPicPr>
          <p:nvPr/>
        </p:nvPicPr>
        <p:blipFill>
          <a:blip r:embed="rId5" cstate="print"/>
          <a:srcRect/>
          <a:stretch>
            <a:fillRect/>
          </a:stretch>
        </p:blipFill>
        <p:spPr bwMode="auto">
          <a:xfrm>
            <a:off x="2263731" y="1522304"/>
            <a:ext cx="257221" cy="222146"/>
          </a:xfrm>
          <a:prstGeom prst="rect">
            <a:avLst/>
          </a:prstGeom>
          <a:noFill/>
        </p:spPr>
      </p:pic>
      <p:cxnSp>
        <p:nvCxnSpPr>
          <p:cNvPr id="52" name="Straight Arrow Connector 51"/>
          <p:cNvCxnSpPr/>
          <p:nvPr/>
        </p:nvCxnSpPr>
        <p:spPr>
          <a:xfrm flipH="1" flipV="1">
            <a:off x="934336" y="2578846"/>
            <a:ext cx="405149" cy="111073"/>
          </a:xfrm>
          <a:prstGeom prst="straightConnector1">
            <a:avLst/>
          </a:prstGeom>
          <a:ln>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07704" y="932115"/>
            <a:ext cx="0" cy="200078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71800" y="932115"/>
            <a:ext cx="0" cy="200078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39552" y="932115"/>
            <a:ext cx="3456384" cy="20007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50" descr="Player_Red copy"/>
          <p:cNvPicPr>
            <a:picLocks noChangeAspect="1" noChangeArrowheads="1"/>
          </p:cNvPicPr>
          <p:nvPr/>
        </p:nvPicPr>
        <p:blipFill>
          <a:blip r:embed="rId4" cstate="print"/>
          <a:srcRect/>
          <a:stretch>
            <a:fillRect/>
          </a:stretch>
        </p:blipFill>
        <p:spPr bwMode="auto">
          <a:xfrm>
            <a:off x="3635896" y="1344939"/>
            <a:ext cx="235044" cy="202993"/>
          </a:xfrm>
          <a:prstGeom prst="rect">
            <a:avLst/>
          </a:prstGeom>
          <a:noFill/>
        </p:spPr>
      </p:pic>
      <p:pic>
        <p:nvPicPr>
          <p:cNvPr id="40" name="Picture 50" descr="Player_Red copy"/>
          <p:cNvPicPr>
            <a:picLocks noChangeAspect="1" noChangeArrowheads="1"/>
          </p:cNvPicPr>
          <p:nvPr/>
        </p:nvPicPr>
        <p:blipFill>
          <a:blip r:embed="rId4" cstate="print"/>
          <a:srcRect/>
          <a:stretch>
            <a:fillRect/>
          </a:stretch>
        </p:blipFill>
        <p:spPr bwMode="auto">
          <a:xfrm>
            <a:off x="3262027" y="2477349"/>
            <a:ext cx="235044" cy="202993"/>
          </a:xfrm>
          <a:prstGeom prst="rect">
            <a:avLst/>
          </a:prstGeom>
          <a:noFill/>
        </p:spPr>
      </p:pic>
      <p:pic>
        <p:nvPicPr>
          <p:cNvPr id="25" name="Picture 24"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91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2803</Words>
  <Application>Microsoft Office PowerPoint</Application>
  <PresentationFormat>On-screen Show (4:3)</PresentationFormat>
  <Paragraphs>351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Coaching Pack 9 – 11 Years  </vt:lpstr>
      <vt:lpstr>What Am I Coaching Today?</vt:lpstr>
      <vt:lpstr>Pass and Move</vt:lpstr>
      <vt:lpstr>When to Pass When to Dribble </vt:lpstr>
      <vt:lpstr>Individual Possession </vt:lpstr>
      <vt:lpstr>Running with the ball </vt:lpstr>
      <vt:lpstr>2vs1 / 1vs1 Attacking Circuit </vt:lpstr>
      <vt:lpstr>Attacking Combinations/ Counter Attacking (Waves) </vt:lpstr>
      <vt:lpstr>Playing Forward: Receiving and Passing</vt:lpstr>
      <vt:lpstr>Attacking: With Different Numbers</vt:lpstr>
      <vt:lpstr>Score and Change </vt:lpstr>
      <vt:lpstr>Game Play – Scenarios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Title / Topic</dc:title>
  <dc:creator>User</dc:creator>
  <cp:lastModifiedBy>Lauren Phillips</cp:lastModifiedBy>
  <cp:revision>131</cp:revision>
  <dcterms:created xsi:type="dcterms:W3CDTF">2014-06-02T15:28:14Z</dcterms:created>
  <dcterms:modified xsi:type="dcterms:W3CDTF">2015-06-17T07:53:02Z</dcterms:modified>
</cp:coreProperties>
</file>