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46" autoAdjust="0"/>
  </p:normalViewPr>
  <p:slideViewPr>
    <p:cSldViewPr>
      <p:cViewPr>
        <p:scale>
          <a:sx n="70" d="100"/>
          <a:sy n="70" d="100"/>
        </p:scale>
        <p:origin x="-138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DB4D-AC32-4950-958A-B249985D7F63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B669-3765-4FFF-885D-6BAE0D665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DB4D-AC32-4950-958A-B249985D7F63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B669-3765-4FFF-885D-6BAE0D665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DB4D-AC32-4950-958A-B249985D7F63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B669-3765-4FFF-885D-6BAE0D665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15408" y="2017980"/>
            <a:ext cx="4756675" cy="254153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2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DB4D-AC32-4950-958A-B249985D7F63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B669-3765-4FFF-885D-6BAE0D665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DB4D-AC32-4950-958A-B249985D7F63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B669-3765-4FFF-885D-6BAE0D665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DB4D-AC32-4950-958A-B249985D7F63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B669-3765-4FFF-885D-6BAE0D665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DB4D-AC32-4950-958A-B249985D7F63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B669-3765-4FFF-885D-6BAE0D665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DB4D-AC32-4950-958A-B249985D7F63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B669-3765-4FFF-885D-6BAE0D665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DB4D-AC32-4950-958A-B249985D7F63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B669-3765-4FFF-885D-6BAE0D665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DB4D-AC32-4950-958A-B249985D7F63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B669-3765-4FFF-885D-6BAE0D665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DB4D-AC32-4950-958A-B249985D7F63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B669-3765-4FFF-885D-6BAE0D665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4DB4D-AC32-4950-958A-B249985D7F63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3B669-3765-4FFF-885D-6BAE0D665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 smtClean="0">
                <a:latin typeface="Calibri" pitchFamily="34" charset="0"/>
              </a:rPr>
              <a:t>Coaching </a:t>
            </a:r>
            <a:r>
              <a:rPr lang="en-GB" sz="3200" b="1" dirty="0" smtClean="0">
                <a:latin typeface="Calibri" pitchFamily="34" charset="0"/>
              </a:rPr>
              <a:t>Pack</a:t>
            </a:r>
            <a:r>
              <a:rPr lang="en-GB" sz="3200" b="1" dirty="0">
                <a:latin typeface="Calibri" pitchFamily="34" charset="0"/>
              </a:rPr>
              <a:t/>
            </a:r>
            <a:br>
              <a:rPr lang="en-GB" sz="3200" b="1" dirty="0">
                <a:latin typeface="Calibri" pitchFamily="34" charset="0"/>
              </a:rPr>
            </a:br>
            <a:r>
              <a:rPr lang="en-GB" sz="3200" b="1" dirty="0" smtClean="0">
                <a:latin typeface="Calibri" pitchFamily="34" charset="0"/>
              </a:rPr>
              <a:t>12 </a:t>
            </a:r>
            <a:r>
              <a:rPr lang="en-GB" sz="3200" b="1" dirty="0">
                <a:latin typeface="Calibri" pitchFamily="34" charset="0"/>
              </a:rPr>
              <a:t>– </a:t>
            </a:r>
            <a:r>
              <a:rPr lang="en-GB" sz="3200" b="1" dirty="0" smtClean="0">
                <a:latin typeface="Calibri" pitchFamily="34" charset="0"/>
              </a:rPr>
              <a:t>16 </a:t>
            </a:r>
            <a:r>
              <a:rPr lang="en-GB" sz="3200" b="1" dirty="0">
                <a:latin typeface="Calibri" pitchFamily="34" charset="0"/>
              </a:rPr>
              <a:t>Years</a:t>
            </a:r>
            <a:br>
              <a:rPr lang="en-GB" sz="3200" b="1" dirty="0">
                <a:latin typeface="Calibri" pitchFamily="34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0436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79512" y="188640"/>
            <a:ext cx="8784976" cy="504056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Dribbling to Shoot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79512" y="3212976"/>
          <a:ext cx="876570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2853"/>
                <a:gridCol w="4382853"/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i="1" dirty="0" smtClean="0"/>
                        <a:t>What Might</a:t>
                      </a:r>
                      <a:r>
                        <a:rPr lang="en-GB" sz="1400" i="1" baseline="0" dirty="0" smtClean="0"/>
                        <a:t> the Players Learn or Get Better at? 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33216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Technical</a:t>
                      </a:r>
                      <a:endParaRPr lang="en-GB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Psychological</a:t>
                      </a:r>
                      <a:endParaRPr lang="en-GB" sz="11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selecting</a:t>
                      </a:r>
                      <a:r>
                        <a:rPr lang="en-GB" sz="1100" baseline="0" dirty="0" smtClean="0"/>
                        <a:t> where, when and how to get past a defender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selecting appropriate striking techniques </a:t>
                      </a:r>
                      <a:endParaRPr lang="en-GB" sz="110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taking</a:t>
                      </a:r>
                      <a:r>
                        <a:rPr lang="en-GB" sz="1100" baseline="0" dirty="0" smtClean="0"/>
                        <a:t> risks and not fearing failure </a:t>
                      </a:r>
                      <a:endParaRPr lang="en-GB" sz="110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n-GB" sz="1100" dirty="0" smtClean="0"/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136128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Physical</a:t>
                      </a:r>
                      <a:endParaRPr lang="en-GB" sz="11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Social</a:t>
                      </a:r>
                      <a:endParaRPr lang="en-GB" sz="11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execution</a:t>
                      </a:r>
                      <a:r>
                        <a:rPr lang="en-GB" sz="1100" baseline="0" dirty="0" smtClean="0"/>
                        <a:t> of travelling with the ball techniques (dribbling and RWB)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execution of striking techniques</a:t>
                      </a:r>
                      <a:endParaRPr lang="en-GB" sz="1100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displaying</a:t>
                      </a:r>
                      <a:r>
                        <a:rPr lang="en-GB" sz="1100" baseline="0" dirty="0" smtClean="0"/>
                        <a:t> confidence in own ability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working as an individual </a:t>
                      </a:r>
                      <a:endParaRPr lang="en-GB" sz="11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" name="Picture 23" descr="sessions_key_bgr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320480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644008" y="836712"/>
          <a:ext cx="4320480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25761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Get Started?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90648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area divided into three pitches, as shown, with the pitches then also divided into thirds with goals at either end of each of them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one defender defending each goal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other players with a ball each try to get into an attacking third to have a shot at goal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defenders look to win to get their foot on top of the ball, player with ball then has to attack another goal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100" b="1" i="1" baseline="0" dirty="0" smtClean="0"/>
                        <a:t>Progression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="0" i="0" baseline="0" dirty="0" smtClean="0"/>
                        <a:t> defender can win the ball and attack the goal opposite them and score by shooting, must be in the opposite third</a:t>
                      </a:r>
                      <a:endParaRPr lang="en-GB" sz="1100" b="0" i="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79512" y="5048746"/>
          <a:ext cx="4320480" cy="169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324042">
                <a:tc gridSpan="2"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Make Changes to the Practice?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36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baseline="0" dirty="0" smtClean="0">
                          <a:solidFill>
                            <a:schemeClr val="bg1"/>
                          </a:solidFill>
                        </a:rPr>
                        <a:t>Easier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Harder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09314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leave one or two goals without a defender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give defenders a ball they must travel with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add</a:t>
                      </a:r>
                      <a:r>
                        <a:rPr lang="en-GB" sz="1100" baseline="0" dirty="0" smtClean="0"/>
                        <a:t> more defenders per goal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players have limited touches to score when inside attacking thirds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644008" y="5051531"/>
          <a:ext cx="4320480" cy="168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18367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What</a:t>
                      </a:r>
                      <a:r>
                        <a:rPr lang="en-GB" sz="1400" i="1" baseline="0" dirty="0" smtClean="0"/>
                        <a:t> Questions Can I Ask to Support Players’ Learning?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37147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200" dirty="0" smtClean="0"/>
                        <a:t> </a:t>
                      </a:r>
                      <a:r>
                        <a:rPr lang="en-GB" sz="1100" dirty="0" smtClean="0"/>
                        <a:t>when</a:t>
                      </a:r>
                      <a:r>
                        <a:rPr lang="en-GB" sz="1100" baseline="0" dirty="0" smtClean="0"/>
                        <a:t> is a good time to attack a particular third?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if squared up by a defender, what can you do to get past them?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do you need to get past the defender to be able to score?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what different ways of striking the ball is there?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why might taking the shot as early as you can be a good idea?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AutoShape 7" descr="Outlined diamond"/>
          <p:cNvSpPr>
            <a:spLocks noChangeAspect="1" noChangeArrowheads="1"/>
          </p:cNvSpPr>
          <p:nvPr/>
        </p:nvSpPr>
        <p:spPr bwMode="auto">
          <a:xfrm rot="16200000" flipH="1">
            <a:off x="803159" y="861137"/>
            <a:ext cx="201661" cy="296827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2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279400" cy="241300"/>
          </a:xfrm>
          <a:prstGeom prst="rect">
            <a:avLst/>
          </a:prstGeom>
          <a:noFill/>
        </p:spPr>
      </p:pic>
      <p:pic>
        <p:nvPicPr>
          <p:cNvPr id="33" name="Picture 54" descr="skills_bal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844824"/>
            <a:ext cx="212725" cy="188913"/>
          </a:xfrm>
          <a:prstGeom prst="rect">
            <a:avLst/>
          </a:prstGeom>
          <a:noFill/>
        </p:spPr>
      </p:pic>
      <p:pic>
        <p:nvPicPr>
          <p:cNvPr id="37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700808"/>
            <a:ext cx="279400" cy="241300"/>
          </a:xfrm>
          <a:prstGeom prst="rect">
            <a:avLst/>
          </a:prstGeom>
          <a:noFill/>
        </p:spPr>
      </p:pic>
      <p:cxnSp>
        <p:nvCxnSpPr>
          <p:cNvPr id="38" name="Straight Connector 37"/>
          <p:cNvCxnSpPr/>
          <p:nvPr/>
        </p:nvCxnSpPr>
        <p:spPr>
          <a:xfrm>
            <a:off x="1619672" y="980728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131840" y="980728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51520" y="2348880"/>
            <a:ext cx="4176464" cy="838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51520" y="1484784"/>
            <a:ext cx="4176464" cy="838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utoShape 7" descr="Outlined diamond"/>
          <p:cNvSpPr>
            <a:spLocks noChangeAspect="1" noChangeArrowheads="1"/>
          </p:cNvSpPr>
          <p:nvPr/>
        </p:nvSpPr>
        <p:spPr bwMode="auto">
          <a:xfrm rot="5400000" flipH="1">
            <a:off x="813706" y="2722798"/>
            <a:ext cx="246362" cy="362623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AutoShape 7" descr="Outlined diamond"/>
          <p:cNvSpPr>
            <a:spLocks noChangeAspect="1" noChangeArrowheads="1"/>
          </p:cNvSpPr>
          <p:nvPr/>
        </p:nvSpPr>
        <p:spPr bwMode="auto">
          <a:xfrm rot="5400000" flipH="1">
            <a:off x="2253866" y="2722797"/>
            <a:ext cx="246362" cy="362623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AutoShape 7" descr="Outlined diamond"/>
          <p:cNvSpPr>
            <a:spLocks noChangeAspect="1" noChangeArrowheads="1"/>
          </p:cNvSpPr>
          <p:nvPr/>
        </p:nvSpPr>
        <p:spPr bwMode="auto">
          <a:xfrm rot="5400000" flipH="1">
            <a:off x="3694026" y="2722797"/>
            <a:ext cx="246362" cy="362623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8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92896"/>
            <a:ext cx="279400" cy="241300"/>
          </a:xfrm>
          <a:prstGeom prst="rect">
            <a:avLst/>
          </a:prstGeom>
          <a:noFill/>
        </p:spPr>
      </p:pic>
      <p:pic>
        <p:nvPicPr>
          <p:cNvPr id="49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92896"/>
            <a:ext cx="279400" cy="241300"/>
          </a:xfrm>
          <a:prstGeom prst="rect">
            <a:avLst/>
          </a:prstGeom>
          <a:noFill/>
        </p:spPr>
      </p:pic>
      <p:sp>
        <p:nvSpPr>
          <p:cNvPr id="50" name="AutoShape 7" descr="Outlined diamond"/>
          <p:cNvSpPr>
            <a:spLocks noChangeAspect="1" noChangeArrowheads="1"/>
          </p:cNvSpPr>
          <p:nvPr/>
        </p:nvSpPr>
        <p:spPr bwMode="auto">
          <a:xfrm rot="16200000" flipH="1">
            <a:off x="2243319" y="861137"/>
            <a:ext cx="201661" cy="296827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AutoShape 7" descr="Outlined diamond"/>
          <p:cNvSpPr>
            <a:spLocks noChangeAspect="1" noChangeArrowheads="1"/>
          </p:cNvSpPr>
          <p:nvPr/>
        </p:nvSpPr>
        <p:spPr bwMode="auto">
          <a:xfrm rot="16200000" flipH="1">
            <a:off x="3683479" y="861137"/>
            <a:ext cx="201661" cy="296827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2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279400" cy="241300"/>
          </a:xfrm>
          <a:prstGeom prst="rect">
            <a:avLst/>
          </a:prstGeom>
          <a:noFill/>
        </p:spPr>
      </p:pic>
      <p:pic>
        <p:nvPicPr>
          <p:cNvPr id="53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96752"/>
            <a:ext cx="279400" cy="241300"/>
          </a:xfrm>
          <a:prstGeom prst="rect">
            <a:avLst/>
          </a:prstGeom>
          <a:noFill/>
        </p:spPr>
      </p:pic>
      <p:pic>
        <p:nvPicPr>
          <p:cNvPr id="54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96752"/>
            <a:ext cx="279400" cy="241300"/>
          </a:xfrm>
          <a:prstGeom prst="rect">
            <a:avLst/>
          </a:prstGeom>
          <a:noFill/>
        </p:spPr>
      </p:pic>
      <p:pic>
        <p:nvPicPr>
          <p:cNvPr id="55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988840"/>
            <a:ext cx="279400" cy="241300"/>
          </a:xfrm>
          <a:prstGeom prst="rect">
            <a:avLst/>
          </a:prstGeom>
          <a:noFill/>
        </p:spPr>
      </p:pic>
      <p:pic>
        <p:nvPicPr>
          <p:cNvPr id="56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628800"/>
            <a:ext cx="279400" cy="241300"/>
          </a:xfrm>
          <a:prstGeom prst="rect">
            <a:avLst/>
          </a:prstGeom>
          <a:noFill/>
        </p:spPr>
      </p:pic>
      <p:pic>
        <p:nvPicPr>
          <p:cNvPr id="57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988840"/>
            <a:ext cx="279400" cy="241300"/>
          </a:xfrm>
          <a:prstGeom prst="rect">
            <a:avLst/>
          </a:prstGeom>
          <a:noFill/>
        </p:spPr>
      </p:pic>
      <p:pic>
        <p:nvPicPr>
          <p:cNvPr id="58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628800"/>
            <a:ext cx="279400" cy="241300"/>
          </a:xfrm>
          <a:prstGeom prst="rect">
            <a:avLst/>
          </a:prstGeom>
          <a:noFill/>
        </p:spPr>
      </p:pic>
      <p:pic>
        <p:nvPicPr>
          <p:cNvPr id="59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988840"/>
            <a:ext cx="279400" cy="241300"/>
          </a:xfrm>
          <a:prstGeom prst="rect">
            <a:avLst/>
          </a:prstGeom>
          <a:noFill/>
        </p:spPr>
      </p:pic>
      <p:pic>
        <p:nvPicPr>
          <p:cNvPr id="60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628800"/>
            <a:ext cx="279400" cy="241300"/>
          </a:xfrm>
          <a:prstGeom prst="rect">
            <a:avLst/>
          </a:prstGeom>
          <a:noFill/>
        </p:spPr>
      </p:pic>
      <p:pic>
        <p:nvPicPr>
          <p:cNvPr id="61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988840"/>
            <a:ext cx="279400" cy="241300"/>
          </a:xfrm>
          <a:prstGeom prst="rect">
            <a:avLst/>
          </a:prstGeom>
          <a:noFill/>
        </p:spPr>
      </p:pic>
      <p:pic>
        <p:nvPicPr>
          <p:cNvPr id="62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700808"/>
            <a:ext cx="279400" cy="241300"/>
          </a:xfrm>
          <a:prstGeom prst="rect">
            <a:avLst/>
          </a:prstGeom>
          <a:noFill/>
        </p:spPr>
      </p:pic>
      <p:pic>
        <p:nvPicPr>
          <p:cNvPr id="63" name="Picture 54" descr="skills_bal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132856"/>
            <a:ext cx="212725" cy="188913"/>
          </a:xfrm>
          <a:prstGeom prst="rect">
            <a:avLst/>
          </a:prstGeom>
          <a:noFill/>
        </p:spPr>
      </p:pic>
      <p:pic>
        <p:nvPicPr>
          <p:cNvPr id="64" name="Picture 54" descr="skills_bal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72816"/>
            <a:ext cx="212725" cy="188913"/>
          </a:xfrm>
          <a:prstGeom prst="rect">
            <a:avLst/>
          </a:prstGeom>
          <a:noFill/>
        </p:spPr>
      </p:pic>
      <p:pic>
        <p:nvPicPr>
          <p:cNvPr id="65" name="Picture 54" descr="skills_bal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72816"/>
            <a:ext cx="212725" cy="188913"/>
          </a:xfrm>
          <a:prstGeom prst="rect">
            <a:avLst/>
          </a:prstGeom>
          <a:noFill/>
        </p:spPr>
      </p:pic>
      <p:pic>
        <p:nvPicPr>
          <p:cNvPr id="66" name="Picture 54" descr="skills_bal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132856"/>
            <a:ext cx="212725" cy="188913"/>
          </a:xfrm>
          <a:prstGeom prst="rect">
            <a:avLst/>
          </a:prstGeom>
          <a:noFill/>
        </p:spPr>
      </p:pic>
      <p:pic>
        <p:nvPicPr>
          <p:cNvPr id="67" name="Picture 54" descr="skills_bal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772816"/>
            <a:ext cx="212725" cy="188913"/>
          </a:xfrm>
          <a:prstGeom prst="rect">
            <a:avLst/>
          </a:prstGeom>
          <a:noFill/>
        </p:spPr>
      </p:pic>
      <p:pic>
        <p:nvPicPr>
          <p:cNvPr id="68" name="Picture 54" descr="skills_bal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844824"/>
            <a:ext cx="212725" cy="188913"/>
          </a:xfrm>
          <a:prstGeom prst="rect">
            <a:avLst/>
          </a:prstGeom>
          <a:noFill/>
        </p:spPr>
      </p:pic>
      <p:pic>
        <p:nvPicPr>
          <p:cNvPr id="69" name="Picture 54" descr="skills_bal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132856"/>
            <a:ext cx="212725" cy="188913"/>
          </a:xfrm>
          <a:prstGeom prst="rect">
            <a:avLst/>
          </a:prstGeom>
          <a:noFill/>
        </p:spPr>
      </p:pic>
      <p:pic>
        <p:nvPicPr>
          <p:cNvPr id="70" name="Picture 54" descr="skills_bal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132856"/>
            <a:ext cx="212725" cy="188913"/>
          </a:xfrm>
          <a:prstGeom prst="rect">
            <a:avLst/>
          </a:prstGeom>
          <a:noFill/>
        </p:spPr>
      </p:pic>
      <p:pic>
        <p:nvPicPr>
          <p:cNvPr id="71" name="Picture 70" descr="F:\TL Folder\NEW FA Skills Logo_4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 descr="F:\TL Folder\NEW FA Skills Logo_4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30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79512" y="188640"/>
            <a:ext cx="8784976" cy="504056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Playing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Out from the Back &amp; Building Possession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79512" y="3212976"/>
          <a:ext cx="876570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2853"/>
                <a:gridCol w="4382853"/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i="1" dirty="0" smtClean="0"/>
                        <a:t>What Might</a:t>
                      </a:r>
                      <a:r>
                        <a:rPr lang="en-GB" sz="1400" i="1" baseline="0" dirty="0" smtClean="0"/>
                        <a:t> the Players Learn or Get Better at? 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33216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Technical</a:t>
                      </a:r>
                      <a:endParaRPr lang="en-GB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Psychological</a:t>
                      </a:r>
                      <a:endParaRPr lang="en-GB" sz="11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selection</a:t>
                      </a:r>
                      <a:r>
                        <a:rPr lang="en-GB" sz="1100" baseline="0" dirty="0" smtClean="0"/>
                        <a:t> of where and when to pass the ball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selection of where and when to speed tempo of play (1</a:t>
                      </a:r>
                      <a:r>
                        <a:rPr lang="en-GB" sz="1100" baseline="30000" dirty="0" smtClean="0"/>
                        <a:t>st</a:t>
                      </a:r>
                      <a:r>
                        <a:rPr lang="en-GB" sz="1100" baseline="0" dirty="0" smtClean="0"/>
                        <a:t> time play)</a:t>
                      </a:r>
                      <a:endParaRPr lang="en-GB" sz="110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dealing</a:t>
                      </a:r>
                      <a:r>
                        <a:rPr lang="en-GB" sz="1100" baseline="0" dirty="0" smtClean="0"/>
                        <a:t> with increasingly challenging problems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coming up with ideas and plans to have more success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136128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Physical</a:t>
                      </a:r>
                      <a:endParaRPr lang="en-GB" sz="11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Social</a:t>
                      </a:r>
                      <a:endParaRPr lang="en-GB" sz="11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game</a:t>
                      </a:r>
                      <a:r>
                        <a:rPr lang="en-GB" sz="1100" baseline="0" dirty="0" smtClean="0"/>
                        <a:t> related movements linked to attacking, most repeatedly: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100" baseline="0" dirty="0" smtClean="0"/>
                        <a:t>- passing, receiving, movement off the ball</a:t>
                      </a:r>
                      <a:endParaRPr lang="en-GB" sz="1100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working</a:t>
                      </a:r>
                      <a:r>
                        <a:rPr lang="en-GB" sz="1100" baseline="0" dirty="0" smtClean="0"/>
                        <a:t> together as a team (in game)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talking and listening in order to come up with tactics (out of game)</a:t>
                      </a:r>
                      <a:endParaRPr lang="en-GB" sz="11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" name="Picture 23" descr="sessions_key_bgr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320480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644008" y="836712"/>
          <a:ext cx="4320480" cy="2261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25761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Get Started?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90648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area divided into thirds, as shown, with goals either end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two teams (4v4 – 7v7)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teams play against each other have to complete different challenges each time they score.  These ‘levels’ are as follows:</a:t>
                      </a:r>
                    </a:p>
                    <a:p>
                      <a:pPr marL="228600" indent="-228600">
                        <a:buFont typeface="Arial" pitchFamily="34" charset="0"/>
                        <a:buNone/>
                      </a:pPr>
                      <a:r>
                        <a:rPr lang="en-GB" sz="1100" baseline="0" dirty="0" smtClean="0"/>
                        <a:t>(1) Free play – score as you like</a:t>
                      </a:r>
                    </a:p>
                    <a:p>
                      <a:pPr marL="228600" indent="-228600">
                        <a:buFont typeface="Arial" pitchFamily="34" charset="0"/>
                        <a:buNone/>
                      </a:pPr>
                      <a:r>
                        <a:rPr lang="en-GB" sz="1100" baseline="0" dirty="0" smtClean="0"/>
                        <a:t>(2) When winning possession, ball has to be played back to defensive</a:t>
                      </a:r>
                    </a:p>
                    <a:p>
                      <a:pPr marL="228600" indent="-228600">
                        <a:buFont typeface="Arial" pitchFamily="34" charset="0"/>
                        <a:buNone/>
                      </a:pPr>
                      <a:r>
                        <a:rPr lang="en-GB" sz="1100" baseline="0" dirty="0" smtClean="0"/>
                        <a:t>third before attacking</a:t>
                      </a:r>
                    </a:p>
                    <a:p>
                      <a:pPr marL="228600" indent="-228600">
                        <a:buFont typeface="Arial" pitchFamily="34" charset="0"/>
                        <a:buNone/>
                      </a:pPr>
                      <a:r>
                        <a:rPr lang="en-GB" sz="1100" baseline="0" dirty="0" smtClean="0"/>
                        <a:t>(3) As L2 +  3 passes must be made inside defensive third</a:t>
                      </a:r>
                    </a:p>
                    <a:p>
                      <a:pPr marL="228600" indent="-228600">
                        <a:buFont typeface="Arial" pitchFamily="34" charset="0"/>
                        <a:buNone/>
                      </a:pPr>
                      <a:r>
                        <a:rPr lang="en-GB" sz="1100" baseline="0" dirty="0" smtClean="0"/>
                        <a:t>(4) As L2 &amp; 3 + 1</a:t>
                      </a:r>
                      <a:r>
                        <a:rPr lang="en-GB" sz="1100" baseline="30000" dirty="0" smtClean="0"/>
                        <a:t>st</a:t>
                      </a:r>
                      <a:r>
                        <a:rPr lang="en-GB" sz="1100" baseline="0" dirty="0" smtClean="0"/>
                        <a:t> time pass must be made inside midfield third</a:t>
                      </a:r>
                    </a:p>
                    <a:p>
                      <a:pPr marL="228600" indent="-228600">
                        <a:buFont typeface="Arial" pitchFamily="34" charset="0"/>
                        <a:buNone/>
                      </a:pPr>
                      <a:r>
                        <a:rPr lang="en-GB" sz="1100" baseline="0" dirty="0" smtClean="0"/>
                        <a:t>(5) As L2, L3 &amp; L4 + 1</a:t>
                      </a:r>
                      <a:r>
                        <a:rPr lang="en-GB" sz="1100" baseline="30000" dirty="0" smtClean="0"/>
                        <a:t>st</a:t>
                      </a:r>
                      <a:r>
                        <a:rPr lang="en-GB" sz="1100" baseline="0" dirty="0" smtClean="0"/>
                        <a:t> time finish in the final third</a:t>
                      </a:r>
                    </a:p>
                    <a:p>
                      <a:pPr marL="228600" indent="-228600">
                        <a:buFont typeface="Arial" pitchFamily="34" charset="0"/>
                        <a:buNone/>
                      </a:pPr>
                      <a:r>
                        <a:rPr lang="en-GB" sz="1100" baseline="0" dirty="0" smtClean="0"/>
                        <a:t>(6) Free play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79512" y="5048746"/>
          <a:ext cx="4320480" cy="169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324042">
                <a:tc gridSpan="2"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Make Changes to the Practice?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36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baseline="0" dirty="0" smtClean="0">
                          <a:solidFill>
                            <a:schemeClr val="bg1"/>
                          </a:solidFill>
                        </a:rPr>
                        <a:t>Easier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Harder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09314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100" dirty="0" smtClean="0"/>
                        <a:t>For this game, the</a:t>
                      </a:r>
                      <a:r>
                        <a:rPr lang="en-GB" sz="1100" baseline="0" dirty="0" smtClean="0"/>
                        <a:t> coach must assess the age and stage of the group and whether they will be able to cope with the technical demands (</a:t>
                      </a:r>
                      <a:r>
                        <a:rPr lang="en-GB" sz="1100" baseline="0" dirty="0" err="1" smtClean="0"/>
                        <a:t>eg</a:t>
                      </a:r>
                      <a:r>
                        <a:rPr lang="en-GB" sz="1100" baseline="0" dirty="0" smtClean="0"/>
                        <a:t> passing quality).  If they can’t , won’t be appropriate 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5 passes in own defensive third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2 1</a:t>
                      </a:r>
                      <a:r>
                        <a:rPr lang="en-GB" sz="1100" baseline="30000" dirty="0" smtClean="0"/>
                        <a:t>st</a:t>
                      </a:r>
                      <a:r>
                        <a:rPr lang="en-GB" sz="1100" dirty="0" smtClean="0"/>
                        <a:t> time passes in midfield third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1</a:t>
                      </a:r>
                      <a:r>
                        <a:rPr lang="en-GB" sz="1100" baseline="30000" dirty="0" smtClean="0"/>
                        <a:t>st</a:t>
                      </a:r>
                      <a:r>
                        <a:rPr lang="en-GB" sz="1100" dirty="0" smtClean="0"/>
                        <a:t> time assist</a:t>
                      </a:r>
                      <a:r>
                        <a:rPr lang="en-GB" sz="1100" baseline="0" dirty="0" smtClean="0"/>
                        <a:t> and 1</a:t>
                      </a:r>
                      <a:r>
                        <a:rPr lang="en-GB" sz="1100" baseline="30000" dirty="0" smtClean="0"/>
                        <a:t>st</a:t>
                      </a:r>
                      <a:r>
                        <a:rPr lang="en-GB" sz="1100" baseline="0" dirty="0" smtClean="0"/>
                        <a:t> time finish in final third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644008" y="5051531"/>
          <a:ext cx="4320480" cy="168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18367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What</a:t>
                      </a:r>
                      <a:r>
                        <a:rPr lang="en-GB" sz="1400" i="1" baseline="0" dirty="0" smtClean="0"/>
                        <a:t> Questions Can I Ask to Support Players’ Learning?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37147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200" dirty="0" smtClean="0"/>
                        <a:t> how can the GK help out in</a:t>
                      </a:r>
                      <a:r>
                        <a:rPr lang="en-GB" sz="1200" baseline="0" dirty="0" smtClean="0"/>
                        <a:t> this game?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200" baseline="0" dirty="0" smtClean="0"/>
                        <a:t> when and why might you look to play first time passes?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200" baseline="0" dirty="0" smtClean="0"/>
                        <a:t>As you complete passes in own defensive third, what is it important we do next?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200" baseline="0" dirty="0" smtClean="0"/>
                        <a:t> how might what the defending team do effect what we do on and off the ball?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AutoShape 7" descr="Outlined diamond"/>
          <p:cNvSpPr>
            <a:spLocks noChangeAspect="1" noChangeArrowheads="1"/>
          </p:cNvSpPr>
          <p:nvPr/>
        </p:nvSpPr>
        <p:spPr bwMode="auto">
          <a:xfrm rot="10800000" flipH="1">
            <a:off x="251520" y="1772816"/>
            <a:ext cx="216024" cy="317968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2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279400" cy="241300"/>
          </a:xfrm>
          <a:prstGeom prst="rect">
            <a:avLst/>
          </a:prstGeom>
          <a:noFill/>
        </p:spPr>
      </p:pic>
      <p:pic>
        <p:nvPicPr>
          <p:cNvPr id="33" name="Picture 54" descr="skills_bal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988840"/>
            <a:ext cx="212725" cy="188913"/>
          </a:xfrm>
          <a:prstGeom prst="rect">
            <a:avLst/>
          </a:prstGeom>
          <a:noFill/>
        </p:spPr>
      </p:pic>
      <p:pic>
        <p:nvPicPr>
          <p:cNvPr id="37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844824"/>
            <a:ext cx="279400" cy="241300"/>
          </a:xfrm>
          <a:prstGeom prst="rect">
            <a:avLst/>
          </a:prstGeom>
          <a:noFill/>
        </p:spPr>
      </p:pic>
      <p:cxnSp>
        <p:nvCxnSpPr>
          <p:cNvPr id="38" name="Straight Connector 37"/>
          <p:cNvCxnSpPr/>
          <p:nvPr/>
        </p:nvCxnSpPr>
        <p:spPr>
          <a:xfrm>
            <a:off x="1547664" y="980728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59832" y="980728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utoShape 7" descr="Outlined diamond"/>
          <p:cNvSpPr>
            <a:spLocks noChangeAspect="1" noChangeArrowheads="1"/>
          </p:cNvSpPr>
          <p:nvPr/>
        </p:nvSpPr>
        <p:spPr bwMode="auto">
          <a:xfrm flipH="1">
            <a:off x="4283968" y="1772816"/>
            <a:ext cx="189991" cy="279650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772816"/>
            <a:ext cx="279400" cy="241300"/>
          </a:xfrm>
          <a:prstGeom prst="rect">
            <a:avLst/>
          </a:prstGeom>
          <a:noFill/>
        </p:spPr>
      </p:pic>
      <p:pic>
        <p:nvPicPr>
          <p:cNvPr id="42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844824"/>
            <a:ext cx="279400" cy="241300"/>
          </a:xfrm>
          <a:prstGeom prst="rect">
            <a:avLst/>
          </a:prstGeom>
          <a:noFill/>
        </p:spPr>
      </p:pic>
      <p:pic>
        <p:nvPicPr>
          <p:cNvPr id="43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268760"/>
            <a:ext cx="279400" cy="241300"/>
          </a:xfrm>
          <a:prstGeom prst="rect">
            <a:avLst/>
          </a:prstGeom>
          <a:noFill/>
        </p:spPr>
      </p:pic>
      <p:pic>
        <p:nvPicPr>
          <p:cNvPr id="44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420888"/>
            <a:ext cx="279400" cy="241300"/>
          </a:xfrm>
          <a:prstGeom prst="rect">
            <a:avLst/>
          </a:prstGeom>
          <a:noFill/>
        </p:spPr>
      </p:pic>
      <p:pic>
        <p:nvPicPr>
          <p:cNvPr id="45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279400" cy="241300"/>
          </a:xfrm>
          <a:prstGeom prst="rect">
            <a:avLst/>
          </a:prstGeom>
          <a:noFill/>
        </p:spPr>
      </p:pic>
      <p:pic>
        <p:nvPicPr>
          <p:cNvPr id="46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279400" cy="241300"/>
          </a:xfrm>
          <a:prstGeom prst="rect">
            <a:avLst/>
          </a:prstGeom>
          <a:noFill/>
        </p:spPr>
      </p:pic>
      <p:pic>
        <p:nvPicPr>
          <p:cNvPr id="47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279400" cy="241300"/>
          </a:xfrm>
          <a:prstGeom prst="rect">
            <a:avLst/>
          </a:prstGeom>
          <a:noFill/>
        </p:spPr>
      </p:pic>
      <p:pic>
        <p:nvPicPr>
          <p:cNvPr id="48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44824"/>
            <a:ext cx="279400" cy="241300"/>
          </a:xfrm>
          <a:prstGeom prst="rect">
            <a:avLst/>
          </a:prstGeom>
          <a:noFill/>
        </p:spPr>
      </p:pic>
      <p:pic>
        <p:nvPicPr>
          <p:cNvPr id="29" name="Picture 28" descr="F:\TL Folder\NEW FA Skills Logo_4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F:\TL Folder\NEW FA Skills Logo_4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30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79512" y="188640"/>
            <a:ext cx="8784976" cy="504056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Playing with Balance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79512" y="3212976"/>
          <a:ext cx="876570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2853"/>
                <a:gridCol w="4382853"/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i="1" dirty="0" smtClean="0"/>
                        <a:t>What Might</a:t>
                      </a:r>
                      <a:r>
                        <a:rPr lang="en-GB" sz="1400" i="1" baseline="0" dirty="0" smtClean="0"/>
                        <a:t> the Players Learn or Get Better at? 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33216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Technical</a:t>
                      </a:r>
                      <a:endParaRPr lang="en-GB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Psychological</a:t>
                      </a:r>
                      <a:endParaRPr lang="en-GB" sz="11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awareness</a:t>
                      </a:r>
                      <a:r>
                        <a:rPr lang="en-GB" sz="1100" baseline="0" dirty="0" smtClean="0"/>
                        <a:t> of where team mates are around them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interchanging positions with team mates</a:t>
                      </a:r>
                      <a:endParaRPr lang="en-GB" sz="110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concentration</a:t>
                      </a:r>
                      <a:r>
                        <a:rPr lang="en-GB" sz="1100" baseline="0" dirty="0" smtClean="0"/>
                        <a:t> skills in high tempo environment; prioritising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commitment to having success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136128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Physical</a:t>
                      </a:r>
                      <a:endParaRPr lang="en-GB" sz="11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Social</a:t>
                      </a:r>
                      <a:endParaRPr lang="en-GB" sz="11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any</a:t>
                      </a:r>
                      <a:r>
                        <a:rPr lang="en-GB" sz="1100" baseline="0" dirty="0" smtClean="0"/>
                        <a:t> game related movements linked to attacking</a:t>
                      </a:r>
                      <a:endParaRPr lang="en-GB" sz="1100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understanding</a:t>
                      </a:r>
                      <a:r>
                        <a:rPr lang="en-GB" sz="1100" baseline="0" dirty="0" smtClean="0"/>
                        <a:t> other players strengths and weaknesses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working together on and off the pitch</a:t>
                      </a:r>
                      <a:endParaRPr lang="en-GB" sz="11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" name="Picture 23" descr="sessions_key_bgr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320480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644008" y="836712"/>
          <a:ext cx="4320480" cy="2261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25761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Get Started?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90648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area made into a square and divided into quarters, as shown, with goals in each corner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four teams each defending a goal (no GKs)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multi ball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teams defend one goal and attempt to score in any of the three others – must be inside appropriate quarter to score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point scoring system can be in place (whiteboard or putting cones out)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100" b="1" i="1" baseline="0" dirty="0" smtClean="0"/>
                        <a:t>Progression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="0" i="0" baseline="0" dirty="0" smtClean="0"/>
                        <a:t> first time finish counts as 3 goals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="0" i="0" baseline="0" dirty="0" smtClean="0"/>
                        <a:t> ball has to be ran out of own defensive third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="0" i="0" baseline="0" dirty="0" smtClean="0"/>
                        <a:t> ball has to be passed out from own defensive third</a:t>
                      </a:r>
                      <a:endParaRPr lang="en-GB" sz="1100" b="0" i="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79512" y="5048746"/>
          <a:ext cx="4320480" cy="169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324042">
                <a:tc gridSpan="2"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Make Changes to the Practice?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36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baseline="0" dirty="0" smtClean="0">
                          <a:solidFill>
                            <a:schemeClr val="bg1"/>
                          </a:solidFill>
                        </a:rPr>
                        <a:t>Easier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Harder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09314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add</a:t>
                      </a:r>
                      <a:r>
                        <a:rPr lang="en-GB" sz="1100" baseline="0" dirty="0" smtClean="0"/>
                        <a:t> extra footballs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only one player from each team is allowed in their own defensive third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add</a:t>
                      </a:r>
                      <a:r>
                        <a:rPr lang="en-GB" sz="1100" baseline="0" dirty="0" smtClean="0"/>
                        <a:t> smaller scoring zones players have to be in in order to score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must have a team mate in the quarter with you when you score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644008" y="5051531"/>
          <a:ext cx="4320480" cy="168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18367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What</a:t>
                      </a:r>
                      <a:r>
                        <a:rPr lang="en-GB" sz="1400" i="1" baseline="0" dirty="0" smtClean="0"/>
                        <a:t> Questions Can I Ask to Support Players’ Learning?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37147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200" dirty="0" smtClean="0"/>
                        <a:t> </a:t>
                      </a:r>
                      <a:r>
                        <a:rPr lang="en-GB" sz="1100" dirty="0" smtClean="0"/>
                        <a:t>what</a:t>
                      </a:r>
                      <a:r>
                        <a:rPr lang="en-GB" sz="1100" baseline="0" dirty="0" smtClean="0"/>
                        <a:t> does playing with balance mean and why is it important?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what is the risk if all the team go to try and score and what might we do instead of this?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if the player protecting the goal moves away from the goal, what might one of the other players do?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why might working in pairs help us get more goals?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AutoShape 7" descr="Outlined diamond"/>
          <p:cNvSpPr>
            <a:spLocks noChangeAspect="1" noChangeArrowheads="1"/>
          </p:cNvSpPr>
          <p:nvPr/>
        </p:nvSpPr>
        <p:spPr bwMode="auto">
          <a:xfrm rot="8631507" flipH="1">
            <a:off x="769585" y="2747943"/>
            <a:ext cx="254615" cy="374771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" name="Picture 49" descr="Player_Yellow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564904"/>
            <a:ext cx="279400" cy="241300"/>
          </a:xfrm>
          <a:prstGeom prst="rect">
            <a:avLst/>
          </a:prstGeom>
          <a:noFill/>
        </p:spPr>
      </p:pic>
      <p:pic>
        <p:nvPicPr>
          <p:cNvPr id="32" name="Picture 50" descr="Player_Red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124744"/>
            <a:ext cx="279400" cy="241300"/>
          </a:xfrm>
          <a:prstGeom prst="rect">
            <a:avLst/>
          </a:prstGeom>
          <a:noFill/>
        </p:spPr>
      </p:pic>
      <p:pic>
        <p:nvPicPr>
          <p:cNvPr id="33" name="Picture 54" descr="skills_ball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628800"/>
            <a:ext cx="212725" cy="188913"/>
          </a:xfrm>
          <a:prstGeom prst="rect">
            <a:avLst/>
          </a:prstGeom>
          <a:noFill/>
        </p:spPr>
      </p:pic>
      <p:pic>
        <p:nvPicPr>
          <p:cNvPr id="36" name="Picture 52" descr="Player_Orange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492896"/>
            <a:ext cx="300038" cy="257175"/>
          </a:xfrm>
          <a:prstGeom prst="rect">
            <a:avLst/>
          </a:prstGeom>
          <a:noFill/>
        </p:spPr>
      </p:pic>
      <p:pic>
        <p:nvPicPr>
          <p:cNvPr id="37" name="Picture 51" descr="Player_Blue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268760"/>
            <a:ext cx="279400" cy="241300"/>
          </a:xfrm>
          <a:prstGeom prst="rect">
            <a:avLst/>
          </a:prstGeom>
          <a:noFill/>
        </p:spPr>
      </p:pic>
      <p:sp>
        <p:nvSpPr>
          <p:cNvPr id="38" name="AutoShape 7" descr="Outlined diamond"/>
          <p:cNvSpPr>
            <a:spLocks noChangeAspect="1" noChangeArrowheads="1"/>
          </p:cNvSpPr>
          <p:nvPr/>
        </p:nvSpPr>
        <p:spPr bwMode="auto">
          <a:xfrm rot="13097618" flipH="1">
            <a:off x="782986" y="807925"/>
            <a:ext cx="285282" cy="419910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AutoShape 7" descr="Outlined diamond"/>
          <p:cNvSpPr>
            <a:spLocks noChangeAspect="1" noChangeArrowheads="1"/>
          </p:cNvSpPr>
          <p:nvPr/>
        </p:nvSpPr>
        <p:spPr bwMode="auto">
          <a:xfrm rot="2972835" flipH="1">
            <a:off x="3449121" y="2741059"/>
            <a:ext cx="263400" cy="387701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AutoShape 7" descr="Outlined diamond"/>
          <p:cNvSpPr>
            <a:spLocks noChangeAspect="1" noChangeArrowheads="1"/>
          </p:cNvSpPr>
          <p:nvPr/>
        </p:nvSpPr>
        <p:spPr bwMode="auto">
          <a:xfrm rot="18904474" flipH="1">
            <a:off x="3373427" y="800786"/>
            <a:ext cx="261070" cy="384271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683568" y="980728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79912" y="980728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267744" y="908720"/>
            <a:ext cx="0" cy="208823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83568" y="1988840"/>
            <a:ext cx="309634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9" descr="Player_Yellow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04864"/>
            <a:ext cx="279400" cy="241300"/>
          </a:xfrm>
          <a:prstGeom prst="rect">
            <a:avLst/>
          </a:prstGeom>
          <a:noFill/>
        </p:spPr>
      </p:pic>
      <p:pic>
        <p:nvPicPr>
          <p:cNvPr id="50" name="Picture 49" descr="Player_Yellow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564904"/>
            <a:ext cx="279400" cy="241300"/>
          </a:xfrm>
          <a:prstGeom prst="rect">
            <a:avLst/>
          </a:prstGeom>
          <a:noFill/>
        </p:spPr>
      </p:pic>
      <p:pic>
        <p:nvPicPr>
          <p:cNvPr id="51" name="Picture 50" descr="Player_Red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279400" cy="241300"/>
          </a:xfrm>
          <a:prstGeom prst="rect">
            <a:avLst/>
          </a:prstGeom>
          <a:noFill/>
        </p:spPr>
      </p:pic>
      <p:pic>
        <p:nvPicPr>
          <p:cNvPr id="52" name="Picture 50" descr="Player_Red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052736"/>
            <a:ext cx="279400" cy="241300"/>
          </a:xfrm>
          <a:prstGeom prst="rect">
            <a:avLst/>
          </a:prstGeom>
          <a:noFill/>
        </p:spPr>
      </p:pic>
      <p:pic>
        <p:nvPicPr>
          <p:cNvPr id="53" name="Picture 51" descr="Player_Blue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628800"/>
            <a:ext cx="279400" cy="241300"/>
          </a:xfrm>
          <a:prstGeom prst="rect">
            <a:avLst/>
          </a:prstGeom>
          <a:noFill/>
        </p:spPr>
      </p:pic>
      <p:pic>
        <p:nvPicPr>
          <p:cNvPr id="54" name="Picture 51" descr="Player_Blue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1124744"/>
            <a:ext cx="279400" cy="241300"/>
          </a:xfrm>
          <a:prstGeom prst="rect">
            <a:avLst/>
          </a:prstGeom>
          <a:noFill/>
        </p:spPr>
      </p:pic>
      <p:pic>
        <p:nvPicPr>
          <p:cNvPr id="55" name="Picture 52" descr="Player_Orange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132856"/>
            <a:ext cx="300038" cy="257175"/>
          </a:xfrm>
          <a:prstGeom prst="rect">
            <a:avLst/>
          </a:prstGeom>
          <a:noFill/>
        </p:spPr>
      </p:pic>
      <p:pic>
        <p:nvPicPr>
          <p:cNvPr id="56" name="Picture 52" descr="Player_Orange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564904"/>
            <a:ext cx="300038" cy="257175"/>
          </a:xfrm>
          <a:prstGeom prst="rect">
            <a:avLst/>
          </a:prstGeom>
          <a:noFill/>
        </p:spPr>
      </p:pic>
      <p:pic>
        <p:nvPicPr>
          <p:cNvPr id="57" name="Picture 54" descr="skills_ball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8096" y="1781200"/>
            <a:ext cx="212725" cy="188913"/>
          </a:xfrm>
          <a:prstGeom prst="rect">
            <a:avLst/>
          </a:prstGeom>
          <a:noFill/>
        </p:spPr>
      </p:pic>
      <p:pic>
        <p:nvPicPr>
          <p:cNvPr id="58" name="Picture 54" descr="skills_ball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700808"/>
            <a:ext cx="212725" cy="188913"/>
          </a:xfrm>
          <a:prstGeom prst="rect">
            <a:avLst/>
          </a:prstGeom>
          <a:noFill/>
        </p:spPr>
      </p:pic>
      <p:pic>
        <p:nvPicPr>
          <p:cNvPr id="34" name="Picture 33" descr="F:\TL Folder\NEW FA Skills Logo_4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F:\TL Folder\NEW FA Skills Logo_4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30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504056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What Am </a:t>
            </a:r>
            <a:r>
              <a:rPr lang="en-GB" sz="2400" b="1" smtClean="0">
                <a:solidFill>
                  <a:schemeClr val="bg1"/>
                </a:solidFill>
                <a:latin typeface="+mn-lt"/>
              </a:rPr>
              <a:t>I Coaching Today?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512" y="3212976"/>
          <a:ext cx="8765706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2853"/>
                <a:gridCol w="4382853"/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i="1" dirty="0" smtClean="0"/>
                        <a:t>What Might</a:t>
                      </a:r>
                      <a:r>
                        <a:rPr lang="en-GB" sz="1400" i="1" baseline="0" dirty="0" smtClean="0"/>
                        <a:t> the Players Learn or Get Better at? 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33216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Technical</a:t>
                      </a:r>
                      <a:endParaRPr lang="en-GB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Psychological</a:t>
                      </a:r>
                      <a:endParaRPr lang="en-GB" sz="11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example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example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GB" sz="1100" dirty="0" smtClean="0"/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136128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Physical</a:t>
                      </a:r>
                      <a:endParaRPr lang="en-GB" sz="11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Social</a:t>
                      </a:r>
                      <a:endParaRPr lang="en-GB" sz="11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example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example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sessions_key_bgr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320480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644008" y="836712"/>
          <a:ext cx="4320480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25761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Get Started?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90648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example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100" b="1" i="1" baseline="0" dirty="0" smtClean="0"/>
                        <a:t>Progression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="0" i="0" baseline="0" dirty="0" smtClean="0"/>
                        <a:t> example</a:t>
                      </a:r>
                      <a:endParaRPr lang="en-GB" sz="1100" b="0" i="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79512" y="5048746"/>
          <a:ext cx="4320480" cy="169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324042">
                <a:tc gridSpan="2"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Make Changes to the Practice?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36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baseline="0" dirty="0" smtClean="0">
                          <a:solidFill>
                            <a:schemeClr val="bg1"/>
                          </a:solidFill>
                        </a:rPr>
                        <a:t>Easier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Harder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09314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example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example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644008" y="5051531"/>
          <a:ext cx="4320480" cy="168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18367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What</a:t>
                      </a:r>
                      <a:r>
                        <a:rPr lang="en-GB" sz="1400" i="1" baseline="0" dirty="0" smtClean="0"/>
                        <a:t> Questions Can I Ask to Support Players’ Learning?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37147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200" dirty="0" smtClean="0"/>
                        <a:t> </a:t>
                      </a:r>
                      <a:r>
                        <a:rPr lang="en-GB" sz="1100" dirty="0" smtClean="0"/>
                        <a:t>example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AutoShape 7" descr="Outlined diamond"/>
          <p:cNvSpPr>
            <a:spLocks noChangeAspect="1" noChangeArrowheads="1"/>
          </p:cNvSpPr>
          <p:nvPr/>
        </p:nvSpPr>
        <p:spPr bwMode="auto">
          <a:xfrm rot="10800000" flipH="1">
            <a:off x="395536" y="980728"/>
            <a:ext cx="216024" cy="317968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49" descr="Player_Yellow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52736"/>
            <a:ext cx="279400" cy="2413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27584" y="908720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50" descr="Player_Red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052736"/>
            <a:ext cx="279400" cy="241300"/>
          </a:xfrm>
          <a:prstGeom prst="rect">
            <a:avLst/>
          </a:prstGeom>
          <a:noFill/>
        </p:spPr>
      </p:pic>
      <p:pic>
        <p:nvPicPr>
          <p:cNvPr id="21" name="Picture 54" descr="skills_ball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052736"/>
            <a:ext cx="212725" cy="188913"/>
          </a:xfrm>
          <a:prstGeom prst="rect">
            <a:avLst/>
          </a:prstGeom>
          <a:noFill/>
        </p:spPr>
      </p:pic>
      <p:cxnSp>
        <p:nvCxnSpPr>
          <p:cNvPr id="29" name="Straight Arrow Connector 28"/>
          <p:cNvCxnSpPr/>
          <p:nvPr/>
        </p:nvCxnSpPr>
        <p:spPr>
          <a:xfrm>
            <a:off x="3419872" y="1124744"/>
            <a:ext cx="360040" cy="0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995936" y="1124744"/>
            <a:ext cx="36004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52" descr="Player_Orange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1052736"/>
            <a:ext cx="300038" cy="257175"/>
          </a:xfrm>
          <a:prstGeom prst="rect">
            <a:avLst/>
          </a:prstGeom>
          <a:noFill/>
        </p:spPr>
      </p:pic>
      <p:pic>
        <p:nvPicPr>
          <p:cNvPr id="39" name="Picture 51" descr="Player_Blue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1052736"/>
            <a:ext cx="279400" cy="241300"/>
          </a:xfrm>
          <a:prstGeom prst="rect">
            <a:avLst/>
          </a:prstGeom>
          <a:noFill/>
        </p:spPr>
      </p:pic>
      <p:pic>
        <p:nvPicPr>
          <p:cNvPr id="1026" name="Picture 2" descr="F:\TL Folder\NEW FA Skills Logo_4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:\TL Folder\NEW FA Skills Logo_4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7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14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504056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+mn-lt"/>
              </a:rPr>
              <a:t>Playing Forward: Receiving &amp; Passing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512" y="3212976"/>
          <a:ext cx="876570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2853"/>
                <a:gridCol w="4382853"/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i="1" dirty="0" smtClean="0"/>
                        <a:t>What Might</a:t>
                      </a:r>
                      <a:r>
                        <a:rPr lang="en-GB" sz="1400" i="1" baseline="0" dirty="0" smtClean="0"/>
                        <a:t> the Players Learn or Get Better at? 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33216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Technical</a:t>
                      </a:r>
                      <a:endParaRPr lang="en-GB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Psychological</a:t>
                      </a:r>
                      <a:endParaRPr lang="en-GB" sz="11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selection</a:t>
                      </a:r>
                      <a:r>
                        <a:rPr lang="en-GB" sz="1100" baseline="0" dirty="0" smtClean="0"/>
                        <a:t> of where and when to pass the ball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selection of how to receive the ball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being creative as to how to transfer the ball from one box to another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GB" sz="1100" dirty="0" smtClean="0"/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136128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Physical</a:t>
                      </a:r>
                      <a:endParaRPr lang="en-GB" sz="11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Social</a:t>
                      </a:r>
                      <a:endParaRPr lang="en-GB" sz="11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execution</a:t>
                      </a:r>
                      <a:r>
                        <a:rPr lang="en-GB" sz="1100" baseline="0" dirty="0" smtClean="0"/>
                        <a:t> of striking techniques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execution of receiving techniques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working</a:t>
                      </a:r>
                      <a:r>
                        <a:rPr lang="en-GB" sz="1100" baseline="0" dirty="0" smtClean="0"/>
                        <a:t> as part of a team to have success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sharing the ball with team mates</a:t>
                      </a:r>
                      <a:endParaRPr lang="en-GB" sz="11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sessions_key_bgr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320480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644008" y="836712"/>
          <a:ext cx="4320480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25761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Get Started?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90648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players grouped into 4s; 3 attackers / defender (3v1)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pitch has two boxes at either end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attackers try to transfer the ball from one box to the other and back, as many times as possible (scoring a point each time they do)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defender tries to win the ball and keep possession and have as many touches as possible – scoring a point for three consecutive touches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100" b="1" i="1" baseline="0" dirty="0" smtClean="0"/>
                        <a:t>Progression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="0" i="0" baseline="0" dirty="0" smtClean="0"/>
                        <a:t> if players manage to transfer the ball three times successfully they can attack and score in the opposite goal, but must get into the box nearest that goal to score</a:t>
                      </a:r>
                      <a:endParaRPr lang="en-GB" sz="1100" b="0" i="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79512" y="5048746"/>
          <a:ext cx="4320480" cy="169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324042">
                <a:tc gridSpan="2"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Make Changes to the Practice?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36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baseline="0" dirty="0" smtClean="0">
                          <a:solidFill>
                            <a:schemeClr val="bg1"/>
                          </a:solidFill>
                        </a:rPr>
                        <a:t>Easier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Harder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09314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make</a:t>
                      </a:r>
                      <a:r>
                        <a:rPr lang="en-GB" sz="1100" baseline="0" dirty="0" smtClean="0"/>
                        <a:t> boxes bigger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play unopposed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give defender a football to travel with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make boxes smaller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play as</a:t>
                      </a:r>
                      <a:r>
                        <a:rPr lang="en-GB" sz="1100" baseline="0" dirty="0" smtClean="0"/>
                        <a:t> a 3v2 or 4v2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ask players to make a minimum amount of passes before getting into box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644008" y="5051531"/>
          <a:ext cx="4320480" cy="168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18367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What</a:t>
                      </a:r>
                      <a:r>
                        <a:rPr lang="en-GB" sz="1400" i="1" baseline="0" dirty="0" smtClean="0"/>
                        <a:t> Questions Can I Ask to Support Players’ Learning?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37147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200" dirty="0" smtClean="0"/>
                        <a:t> </a:t>
                      </a:r>
                      <a:r>
                        <a:rPr lang="en-GB" sz="1100" dirty="0" smtClean="0"/>
                        <a:t>What</a:t>
                      </a:r>
                      <a:r>
                        <a:rPr lang="en-GB" sz="1100" baseline="0" dirty="0" smtClean="0"/>
                        <a:t> different ways are there are of getting the ball from one box to another?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What does a successful pass look like?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What can you do with my pass which will help my team mate when receiving it?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What do you need to be aware of when I receive the ball?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What can I do when receiving the ball, to help me play forwards?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AutoShape 7" descr="Outlined diamond"/>
          <p:cNvSpPr>
            <a:spLocks noChangeAspect="1" noChangeArrowheads="1"/>
          </p:cNvSpPr>
          <p:nvPr/>
        </p:nvSpPr>
        <p:spPr bwMode="auto">
          <a:xfrm rot="10800000" flipH="1">
            <a:off x="179512" y="1772816"/>
            <a:ext cx="216024" cy="317968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52736"/>
            <a:ext cx="279400" cy="2413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27584" y="1628800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059832" y="1628800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utoShape 7" descr="Outlined diamond"/>
          <p:cNvSpPr>
            <a:spLocks noChangeAspect="1" noChangeArrowheads="1"/>
          </p:cNvSpPr>
          <p:nvPr/>
        </p:nvSpPr>
        <p:spPr bwMode="auto">
          <a:xfrm flipH="1">
            <a:off x="4283968" y="1844824"/>
            <a:ext cx="216024" cy="317968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00808"/>
            <a:ext cx="279400" cy="241300"/>
          </a:xfrm>
          <a:prstGeom prst="rect">
            <a:avLst/>
          </a:prstGeom>
          <a:noFill/>
        </p:spPr>
      </p:pic>
      <p:pic>
        <p:nvPicPr>
          <p:cNvPr id="27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916832"/>
            <a:ext cx="279400" cy="241300"/>
          </a:xfrm>
          <a:prstGeom prst="rect">
            <a:avLst/>
          </a:prstGeom>
          <a:noFill/>
        </p:spPr>
      </p:pic>
      <p:pic>
        <p:nvPicPr>
          <p:cNvPr id="21" name="Picture 54" descr="skills_bal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844824"/>
            <a:ext cx="212725" cy="188913"/>
          </a:xfrm>
          <a:prstGeom prst="rect">
            <a:avLst/>
          </a:prstGeom>
          <a:noFill/>
        </p:spPr>
      </p:pic>
      <p:cxnSp>
        <p:nvCxnSpPr>
          <p:cNvPr id="29" name="Straight Arrow Connector 28"/>
          <p:cNvCxnSpPr/>
          <p:nvPr/>
        </p:nvCxnSpPr>
        <p:spPr>
          <a:xfrm flipV="1">
            <a:off x="1547664" y="1340768"/>
            <a:ext cx="432048" cy="504056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699792" y="1340768"/>
            <a:ext cx="576064" cy="576064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267744" y="1268760"/>
            <a:ext cx="36004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132856"/>
            <a:ext cx="279400" cy="241300"/>
          </a:xfrm>
          <a:prstGeom prst="rect">
            <a:avLst/>
          </a:prstGeom>
          <a:noFill/>
        </p:spPr>
      </p:pic>
      <p:pic>
        <p:nvPicPr>
          <p:cNvPr id="30" name="Picture 29" descr="F:\TL Folder\NEW FA Skills Logo_4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F:\TL Folder\NEW FA Skills Logo_4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30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188640"/>
            <a:ext cx="8784976" cy="504056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Playing Between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the Lines: Movement &amp; Passing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3212976"/>
          <a:ext cx="876570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2853"/>
                <a:gridCol w="4382853"/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i="1" dirty="0" smtClean="0"/>
                        <a:t>What Might</a:t>
                      </a:r>
                      <a:r>
                        <a:rPr lang="en-GB" sz="1400" i="1" baseline="0" dirty="0" smtClean="0"/>
                        <a:t> the Players Learn or Get Better at? 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33216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Technical</a:t>
                      </a:r>
                      <a:endParaRPr lang="en-GB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Psychological</a:t>
                      </a:r>
                      <a:endParaRPr lang="en-GB" sz="11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where</a:t>
                      </a:r>
                      <a:r>
                        <a:rPr lang="en-GB" sz="1100" baseline="0" dirty="0" smtClean="0"/>
                        <a:t> and when to move (or to stand still)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selection of where and when to pass the ball</a:t>
                      </a:r>
                      <a:endParaRPr lang="en-GB" sz="110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resilience in dealing</a:t>
                      </a:r>
                      <a:r>
                        <a:rPr lang="en-GB" sz="1100" baseline="0" dirty="0" smtClean="0"/>
                        <a:t> with</a:t>
                      </a:r>
                      <a:r>
                        <a:rPr lang="en-GB" sz="1100" dirty="0" smtClean="0"/>
                        <a:t> lack of success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commitment to achieving success</a:t>
                      </a:r>
                      <a:endParaRPr lang="en-GB" sz="1100" dirty="0" smtClean="0"/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136128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Physical</a:t>
                      </a:r>
                      <a:endParaRPr lang="en-GB" sz="11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Social</a:t>
                      </a:r>
                      <a:endParaRPr lang="en-GB" sz="11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movement</a:t>
                      </a:r>
                      <a:r>
                        <a:rPr lang="en-GB" sz="1100" baseline="0" dirty="0" smtClean="0"/>
                        <a:t> skills linked to supporting the player on the ball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execution of striking techniques</a:t>
                      </a:r>
                      <a:endParaRPr lang="en-GB" sz="1100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working</a:t>
                      </a:r>
                      <a:r>
                        <a:rPr lang="en-GB" sz="1100" baseline="0" dirty="0" smtClean="0"/>
                        <a:t> as part of a team, linked to supporting player on the ball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communication – asking for the ball (verbal / non verbal)</a:t>
                      </a:r>
                      <a:endParaRPr lang="en-GB" sz="11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sessions_key_bgr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320480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44008" y="836712"/>
          <a:ext cx="4320480" cy="2261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25761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Get Started?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90648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area divided into 5 channels, as shown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players divided into two teams and locked into channels as shown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two footballs in the practice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both teams try to transfer the ball by passing, from their 4 to their 3 and back again – as many times as possible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at the same time they try to intercept any passes made by the other team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100" b="1" i="1" baseline="0" dirty="0" smtClean="0"/>
                        <a:t>Progression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="0" i="0" baseline="0" dirty="0" smtClean="0"/>
                        <a:t> if a team successfully transfers the ball from team of 4 to team of 3, 3 times in a row – the 3 can attack the 4 opposition defenders and try to score in the goal</a:t>
                      </a:r>
                      <a:endParaRPr lang="en-GB" sz="1100" b="0" i="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9512" y="5048746"/>
          <a:ext cx="4320480" cy="169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324042">
                <a:tc gridSpan="2"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Make Changes to the Practice?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36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baseline="0" dirty="0" smtClean="0">
                          <a:solidFill>
                            <a:schemeClr val="bg1"/>
                          </a:solidFill>
                        </a:rPr>
                        <a:t>Easier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Harder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09314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make</a:t>
                      </a:r>
                      <a:r>
                        <a:rPr lang="en-GB" sz="1100" baseline="0" dirty="0" smtClean="0"/>
                        <a:t> channels wider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add an extra football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one football, with one team defending with footballs at their feet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make</a:t>
                      </a:r>
                      <a:r>
                        <a:rPr lang="en-GB" sz="1100" baseline="0" dirty="0" smtClean="0"/>
                        <a:t> channels narrower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players have to make 3 passes before playing between the lines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pass between the lines must be first time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44008" y="5051531"/>
          <a:ext cx="4320480" cy="168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18367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What</a:t>
                      </a:r>
                      <a:r>
                        <a:rPr lang="en-GB" sz="1400" i="1" baseline="0" dirty="0" smtClean="0"/>
                        <a:t> Questions Can I Ask to Support Players’ Learning?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37147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200" dirty="0" smtClean="0"/>
                        <a:t> </a:t>
                      </a:r>
                      <a:r>
                        <a:rPr lang="en-GB" sz="1100" dirty="0" smtClean="0"/>
                        <a:t>what</a:t>
                      </a:r>
                      <a:r>
                        <a:rPr lang="en-GB" sz="1100" baseline="0" dirty="0" smtClean="0"/>
                        <a:t> does playing between the lines mean?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what can you do to be able to help the player who has the ball?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what movements might I use to be able to receive a pass?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how can you use what the defenders do to help you receive a pass?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what might you need to add to your pass that will help you be able to play it in between?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if you can’t make a pass in between, what might you do instead?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AutoShape 7" descr="Outlined diamond"/>
          <p:cNvSpPr>
            <a:spLocks noChangeAspect="1" noChangeArrowheads="1"/>
          </p:cNvSpPr>
          <p:nvPr/>
        </p:nvSpPr>
        <p:spPr bwMode="auto">
          <a:xfrm rot="10800000" flipH="1">
            <a:off x="251520" y="1772816"/>
            <a:ext cx="216024" cy="317968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279400" cy="241300"/>
          </a:xfrm>
          <a:prstGeom prst="rect">
            <a:avLst/>
          </a:prstGeom>
          <a:noFill/>
        </p:spPr>
      </p:pic>
      <p:pic>
        <p:nvPicPr>
          <p:cNvPr id="16" name="Picture 54" descr="skills_bal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268760"/>
            <a:ext cx="212725" cy="188913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 flipV="1">
            <a:off x="1835696" y="2132856"/>
            <a:ext cx="576064" cy="216024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196752"/>
            <a:ext cx="279400" cy="241300"/>
          </a:xfrm>
          <a:prstGeom prst="rect">
            <a:avLst/>
          </a:prstGeom>
          <a:noFill/>
        </p:spPr>
      </p:pic>
      <p:sp>
        <p:nvSpPr>
          <p:cNvPr id="21" name="AutoShape 7" descr="Outlined diamond"/>
          <p:cNvSpPr>
            <a:spLocks noChangeAspect="1" noChangeArrowheads="1"/>
          </p:cNvSpPr>
          <p:nvPr/>
        </p:nvSpPr>
        <p:spPr bwMode="auto">
          <a:xfrm flipH="1">
            <a:off x="4211960" y="1772816"/>
            <a:ext cx="216024" cy="317968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1043608" y="980728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91680" y="980728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39752" y="980728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87824" y="980728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07904" y="980728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279400" cy="241300"/>
          </a:xfrm>
          <a:prstGeom prst="rect">
            <a:avLst/>
          </a:prstGeom>
          <a:noFill/>
        </p:spPr>
      </p:pic>
      <p:pic>
        <p:nvPicPr>
          <p:cNvPr id="29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08920"/>
            <a:ext cx="279400" cy="241300"/>
          </a:xfrm>
          <a:prstGeom prst="rect">
            <a:avLst/>
          </a:prstGeom>
          <a:noFill/>
        </p:spPr>
      </p:pic>
      <p:pic>
        <p:nvPicPr>
          <p:cNvPr id="30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279400" cy="241300"/>
          </a:xfrm>
          <a:prstGeom prst="rect">
            <a:avLst/>
          </a:prstGeom>
          <a:noFill/>
        </p:spPr>
      </p:pic>
      <p:pic>
        <p:nvPicPr>
          <p:cNvPr id="31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492896"/>
            <a:ext cx="279400" cy="241300"/>
          </a:xfrm>
          <a:prstGeom prst="rect">
            <a:avLst/>
          </a:prstGeom>
          <a:noFill/>
        </p:spPr>
      </p:pic>
      <p:pic>
        <p:nvPicPr>
          <p:cNvPr id="32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16832"/>
            <a:ext cx="279400" cy="241300"/>
          </a:xfrm>
          <a:prstGeom prst="rect">
            <a:avLst/>
          </a:prstGeom>
          <a:noFill/>
        </p:spPr>
      </p:pic>
      <p:pic>
        <p:nvPicPr>
          <p:cNvPr id="33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12776"/>
            <a:ext cx="279400" cy="241300"/>
          </a:xfrm>
          <a:prstGeom prst="rect">
            <a:avLst/>
          </a:prstGeom>
          <a:noFill/>
        </p:spPr>
      </p:pic>
      <p:pic>
        <p:nvPicPr>
          <p:cNvPr id="34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060848"/>
            <a:ext cx="279400" cy="241300"/>
          </a:xfrm>
          <a:prstGeom prst="rect">
            <a:avLst/>
          </a:prstGeom>
          <a:noFill/>
        </p:spPr>
      </p:pic>
      <p:pic>
        <p:nvPicPr>
          <p:cNvPr id="35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124744"/>
            <a:ext cx="279400" cy="241300"/>
          </a:xfrm>
          <a:prstGeom prst="rect">
            <a:avLst/>
          </a:prstGeom>
          <a:noFill/>
        </p:spPr>
      </p:pic>
      <p:pic>
        <p:nvPicPr>
          <p:cNvPr id="36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844824"/>
            <a:ext cx="279400" cy="241300"/>
          </a:xfrm>
          <a:prstGeom prst="rect">
            <a:avLst/>
          </a:prstGeom>
          <a:noFill/>
        </p:spPr>
      </p:pic>
      <p:pic>
        <p:nvPicPr>
          <p:cNvPr id="37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7384" y="1662336"/>
            <a:ext cx="279400" cy="241300"/>
          </a:xfrm>
          <a:prstGeom prst="rect">
            <a:avLst/>
          </a:prstGeom>
          <a:noFill/>
        </p:spPr>
      </p:pic>
      <p:pic>
        <p:nvPicPr>
          <p:cNvPr id="38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636912"/>
            <a:ext cx="279400" cy="241300"/>
          </a:xfrm>
          <a:prstGeom prst="rect">
            <a:avLst/>
          </a:prstGeom>
          <a:noFill/>
        </p:spPr>
      </p:pic>
      <p:pic>
        <p:nvPicPr>
          <p:cNvPr id="39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492896"/>
            <a:ext cx="279400" cy="241300"/>
          </a:xfrm>
          <a:prstGeom prst="rect">
            <a:avLst/>
          </a:prstGeom>
          <a:noFill/>
        </p:spPr>
      </p:pic>
      <p:pic>
        <p:nvPicPr>
          <p:cNvPr id="41" name="Picture 54" descr="skills_bal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76872"/>
            <a:ext cx="212725" cy="188913"/>
          </a:xfrm>
          <a:prstGeom prst="rect">
            <a:avLst/>
          </a:prstGeom>
          <a:noFill/>
        </p:spPr>
      </p:pic>
      <p:cxnSp>
        <p:nvCxnSpPr>
          <p:cNvPr id="43" name="Straight Arrow Connector 42"/>
          <p:cNvCxnSpPr/>
          <p:nvPr/>
        </p:nvCxnSpPr>
        <p:spPr>
          <a:xfrm flipH="1" flipV="1">
            <a:off x="2267744" y="1196752"/>
            <a:ext cx="720080" cy="144016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F:\TL Folder\NEW FA Skills Logo_4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F:\TL Folder\NEW FA Skills Logo_4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30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188640"/>
            <a:ext cx="8784976" cy="504056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schemeClr val="bg1"/>
                </a:solidFill>
                <a:ea typeface="+mj-ea"/>
                <a:cs typeface="+mj-cs"/>
              </a:rPr>
              <a:t>Forward Movement &amp; Receiving to Turn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3212976"/>
          <a:ext cx="876570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2853"/>
                <a:gridCol w="4382853"/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i="1" dirty="0" smtClean="0"/>
                        <a:t>What Might</a:t>
                      </a:r>
                      <a:r>
                        <a:rPr lang="en-GB" sz="1400" i="1" baseline="0" dirty="0" smtClean="0"/>
                        <a:t> the Players Learn or Get Better at? 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33216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Technical</a:t>
                      </a:r>
                      <a:endParaRPr lang="en-GB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Psychological</a:t>
                      </a:r>
                      <a:endParaRPr lang="en-GB" sz="11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selection</a:t>
                      </a:r>
                      <a:r>
                        <a:rPr lang="en-GB" sz="1100" baseline="0" dirty="0" smtClean="0"/>
                        <a:t> of where and when to move to lose defender / receive the ball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selection of how to receive the ball</a:t>
                      </a:r>
                      <a:endParaRPr lang="en-GB" sz="110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learning</a:t>
                      </a:r>
                      <a:r>
                        <a:rPr lang="en-GB" sz="1100" baseline="0" dirty="0" smtClean="0"/>
                        <a:t> from others (opponents and team mate)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confidence to get on the ball and do more with first touch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136128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Physical</a:t>
                      </a:r>
                      <a:endParaRPr lang="en-GB" sz="11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Social</a:t>
                      </a:r>
                      <a:endParaRPr lang="en-GB" sz="11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execution</a:t>
                      </a:r>
                      <a:r>
                        <a:rPr lang="en-GB" sz="1100" baseline="0" dirty="0" smtClean="0"/>
                        <a:t> of movement skills linked to losing defenders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execution of receiving techniques 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working</a:t>
                      </a:r>
                      <a:r>
                        <a:rPr lang="en-GB" sz="1100" baseline="0" dirty="0" smtClean="0"/>
                        <a:t> in pairs, building relationship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positive communication </a:t>
                      </a:r>
                      <a:endParaRPr lang="en-GB" sz="11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sessions_key_bgr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320480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44008" y="836712"/>
          <a:ext cx="4320480" cy="2261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25761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Get Started?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90648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area divided into two halves, as shown, with goals at either end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players locked 1v1 in each half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defender tries to get the ball to attacker, by passing, for attacker to score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if attacker scores, that team rotates position (defender becomes attacker / attacker becomes defender)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100" b="1" i="1" baseline="0" dirty="0" smtClean="0"/>
                        <a:t>Progression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="0" i="0" baseline="0" dirty="0" smtClean="0"/>
                        <a:t> defender can join in to make a 2v1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="0" i="0" baseline="0" dirty="0" smtClean="0"/>
                        <a:t> 2v2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="0" i="0" baseline="0" dirty="0" smtClean="0"/>
                        <a:t> 3 points for a finish within two touches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sz="1100" b="0" i="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9512" y="5048746"/>
          <a:ext cx="4320480" cy="169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324042">
                <a:tc gridSpan="2"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Make Changes to the Practice?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36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baseline="0" dirty="0" smtClean="0">
                          <a:solidFill>
                            <a:schemeClr val="bg1"/>
                          </a:solidFill>
                        </a:rPr>
                        <a:t>Easier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Harder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09314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make</a:t>
                      </a:r>
                      <a:r>
                        <a:rPr lang="en-GB" sz="1100" baseline="0" dirty="0" smtClean="0"/>
                        <a:t> area bigger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add safe zone in either area for attacker to receive the ball unopposed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defenders shadow defend (can’t tackle)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make</a:t>
                      </a:r>
                      <a:r>
                        <a:rPr lang="en-GB" sz="1100" baseline="0" dirty="0" smtClean="0"/>
                        <a:t> area smaller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add a scoring zone in each half that the attacker must get into before scoring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44008" y="5051531"/>
          <a:ext cx="4320480" cy="168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18367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What</a:t>
                      </a:r>
                      <a:r>
                        <a:rPr lang="en-GB" sz="1400" i="1" baseline="0" dirty="0" smtClean="0"/>
                        <a:t> Questions Can I Ask to Support Players’ Learning?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37147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200" dirty="0" smtClean="0"/>
                        <a:t> </a:t>
                      </a:r>
                      <a:r>
                        <a:rPr lang="en-GB" sz="1100" dirty="0" smtClean="0"/>
                        <a:t>what</a:t>
                      </a:r>
                      <a:r>
                        <a:rPr lang="en-GB" sz="1100" baseline="0" dirty="0" smtClean="0"/>
                        <a:t> can you do to lose the defender?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what might be making it harder for my team mate to get ball to me?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what can you do to help your team mate when they have the ball?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what might you do if the defender is / is not close to you when the ball comes to you?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what can you do with your body that will help me receive the ball?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how can  you use what the defender does to my advantage?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AutoShape 7" descr="Outlined diamond"/>
          <p:cNvSpPr>
            <a:spLocks noChangeAspect="1" noChangeArrowheads="1"/>
          </p:cNvSpPr>
          <p:nvPr/>
        </p:nvSpPr>
        <p:spPr bwMode="auto">
          <a:xfrm rot="10800000" flipH="1">
            <a:off x="251520" y="1772816"/>
            <a:ext cx="216024" cy="317968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2816"/>
            <a:ext cx="279400" cy="241300"/>
          </a:xfrm>
          <a:prstGeom prst="rect">
            <a:avLst/>
          </a:prstGeom>
          <a:noFill/>
        </p:spPr>
      </p:pic>
      <p:pic>
        <p:nvPicPr>
          <p:cNvPr id="16" name="Picture 54" descr="skills_bal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276872"/>
            <a:ext cx="212725" cy="188913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 flipH="1">
            <a:off x="1763688" y="2636912"/>
            <a:ext cx="1152128" cy="72008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844824"/>
            <a:ext cx="279400" cy="241300"/>
          </a:xfrm>
          <a:prstGeom prst="rect">
            <a:avLst/>
          </a:prstGeom>
          <a:noFill/>
        </p:spPr>
      </p:pic>
      <p:sp>
        <p:nvSpPr>
          <p:cNvPr id="21" name="AutoShape 7" descr="Outlined diamond"/>
          <p:cNvSpPr>
            <a:spLocks noChangeAspect="1" noChangeArrowheads="1"/>
          </p:cNvSpPr>
          <p:nvPr/>
        </p:nvSpPr>
        <p:spPr bwMode="auto">
          <a:xfrm flipH="1">
            <a:off x="4283968" y="1772816"/>
            <a:ext cx="195686" cy="288032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>
            <a:off x="2339752" y="980728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060848"/>
            <a:ext cx="279400" cy="241300"/>
          </a:xfrm>
          <a:prstGeom prst="rect">
            <a:avLst/>
          </a:prstGeom>
          <a:noFill/>
        </p:spPr>
      </p:pic>
      <p:pic>
        <p:nvPicPr>
          <p:cNvPr id="24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772816"/>
            <a:ext cx="279400" cy="241300"/>
          </a:xfrm>
          <a:prstGeom prst="rect">
            <a:avLst/>
          </a:prstGeom>
          <a:noFill/>
        </p:spPr>
      </p:pic>
      <p:cxnSp>
        <p:nvCxnSpPr>
          <p:cNvPr id="27" name="Straight Arrow Connector 26"/>
          <p:cNvCxnSpPr/>
          <p:nvPr/>
        </p:nvCxnSpPr>
        <p:spPr>
          <a:xfrm flipH="1">
            <a:off x="3131840" y="2492896"/>
            <a:ext cx="216024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691680" y="206084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F:\TL Folder\NEW FA Skills Logo_4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F:\TL Folder\NEW FA Skills Logo_4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30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188640"/>
            <a:ext cx="8784976" cy="504056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Linking up with Team Mates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3212976"/>
          <a:ext cx="8765706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2853"/>
                <a:gridCol w="4382853"/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i="1" dirty="0" smtClean="0"/>
                        <a:t>What Might</a:t>
                      </a:r>
                      <a:r>
                        <a:rPr lang="en-GB" sz="1400" i="1" baseline="0" dirty="0" smtClean="0"/>
                        <a:t> the Players Learn or Get Better at? 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33216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Technical</a:t>
                      </a:r>
                      <a:endParaRPr lang="en-GB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Psychological</a:t>
                      </a:r>
                      <a:endParaRPr lang="en-GB" sz="11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where and when to pass or dribble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managing</a:t>
                      </a:r>
                      <a:r>
                        <a:rPr lang="en-GB" sz="1100" baseline="0" dirty="0" smtClean="0"/>
                        <a:t> with ever changing pictures and scenarios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being innovative in creating new ideas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136128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Physical</a:t>
                      </a:r>
                      <a:endParaRPr lang="en-GB" sz="11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Social</a:t>
                      </a:r>
                      <a:endParaRPr lang="en-GB" sz="11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execution of striking technique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deciding</a:t>
                      </a:r>
                      <a:r>
                        <a:rPr lang="en-GB" sz="1100" baseline="0" dirty="0" smtClean="0"/>
                        <a:t> when to work alone and when to work with others</a:t>
                      </a:r>
                      <a:endParaRPr lang="en-GB" sz="11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sessions_key_bgr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320480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44008" y="836712"/>
          <a:ext cx="4320480" cy="2261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25761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Get Started?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90648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area divided into thirds, as shown, with the outside zones being score zones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players organised into multiple 1v1s, with additional ‘link up’ players in the locked in middle zone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player with the ball tries to score a point by travelling with ball into opponents score zone and stopping it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opponent tries to stop them , win and attack the opposite end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player on the ball can use ‘link up players’ to create 2v1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100" b="1" i="1" baseline="0" dirty="0" smtClean="0"/>
                        <a:t>Progression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="0" i="0" baseline="0" dirty="0" smtClean="0"/>
                        <a:t> 3 points for using a link up player before scoring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="0" i="0" baseline="0" dirty="0" smtClean="0"/>
                        <a:t> 5 points for playing a 1-2 with a link up player before scoring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9512" y="5048746"/>
          <a:ext cx="4320480" cy="169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324042">
                <a:tc gridSpan="2"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Make Changes to the Practice?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36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baseline="0" dirty="0" smtClean="0">
                          <a:solidFill>
                            <a:schemeClr val="bg1"/>
                          </a:solidFill>
                        </a:rPr>
                        <a:t>Easier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Harder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09314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make area bigger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add</a:t>
                      </a:r>
                      <a:r>
                        <a:rPr lang="en-GB" sz="1100" baseline="0" dirty="0" smtClean="0"/>
                        <a:t> more link up players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make scoring zone bigger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make</a:t>
                      </a:r>
                      <a:r>
                        <a:rPr lang="en-GB" sz="1100" baseline="0" dirty="0" smtClean="0"/>
                        <a:t> area smaller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remove some link up players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make scoring zone smaller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44008" y="5051531"/>
          <a:ext cx="4320480" cy="168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18367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What</a:t>
                      </a:r>
                      <a:r>
                        <a:rPr lang="en-GB" sz="1400" i="1" baseline="0" dirty="0" smtClean="0"/>
                        <a:t> Questions Can I Ask to Support Players’ Learning?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37147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200" dirty="0" smtClean="0"/>
                        <a:t> </a:t>
                      </a:r>
                      <a:r>
                        <a:rPr lang="en-GB" sz="1100" dirty="0" smtClean="0"/>
                        <a:t>how</a:t>
                      </a:r>
                      <a:r>
                        <a:rPr lang="en-GB" sz="1100" baseline="0" dirty="0" smtClean="0"/>
                        <a:t> do the link up players give the player with the ball an advantage?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how can you use the link up players to make space for yourself to travel with the ball?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what should you think about when you pass the ball?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if you pass to link up player, what options do you have afterwards?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what is a 1-2 and what has to happen for it to take place?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49" descr="Player_Yellow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0768"/>
            <a:ext cx="279400" cy="241300"/>
          </a:xfrm>
          <a:prstGeom prst="rect">
            <a:avLst/>
          </a:prstGeom>
          <a:noFill/>
        </p:spPr>
      </p:pic>
      <p:pic>
        <p:nvPicPr>
          <p:cNvPr id="15" name="Picture 50" descr="Player_Red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279400" cy="241300"/>
          </a:xfrm>
          <a:prstGeom prst="rect">
            <a:avLst/>
          </a:prstGeom>
          <a:noFill/>
        </p:spPr>
      </p:pic>
      <p:pic>
        <p:nvPicPr>
          <p:cNvPr id="16" name="Picture 54" descr="skills_ball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772816"/>
            <a:ext cx="212725" cy="188913"/>
          </a:xfrm>
          <a:prstGeom prst="rect">
            <a:avLst/>
          </a:prstGeom>
          <a:noFill/>
        </p:spPr>
      </p:pic>
      <p:pic>
        <p:nvPicPr>
          <p:cNvPr id="20" name="Picture 51" descr="Player_Blue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268760"/>
            <a:ext cx="279400" cy="241300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>
            <a:off x="1043608" y="980728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35896" y="980728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0" descr="Player_Red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279400" cy="241300"/>
          </a:xfrm>
          <a:prstGeom prst="rect">
            <a:avLst/>
          </a:prstGeom>
          <a:noFill/>
        </p:spPr>
      </p:pic>
      <p:pic>
        <p:nvPicPr>
          <p:cNvPr id="24" name="Picture 50" descr="Player_Red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564904"/>
            <a:ext cx="279400" cy="241300"/>
          </a:xfrm>
          <a:prstGeom prst="rect">
            <a:avLst/>
          </a:prstGeom>
          <a:noFill/>
        </p:spPr>
      </p:pic>
      <p:pic>
        <p:nvPicPr>
          <p:cNvPr id="25" name="Picture 51" descr="Player_Blue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700808"/>
            <a:ext cx="279400" cy="241300"/>
          </a:xfrm>
          <a:prstGeom prst="rect">
            <a:avLst/>
          </a:prstGeom>
          <a:noFill/>
        </p:spPr>
      </p:pic>
      <p:pic>
        <p:nvPicPr>
          <p:cNvPr id="26" name="Picture 51" descr="Player_Blue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636912"/>
            <a:ext cx="279400" cy="241300"/>
          </a:xfrm>
          <a:prstGeom prst="rect">
            <a:avLst/>
          </a:prstGeom>
          <a:noFill/>
        </p:spPr>
      </p:pic>
      <p:pic>
        <p:nvPicPr>
          <p:cNvPr id="27" name="Picture 54" descr="skills_ball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340768"/>
            <a:ext cx="212725" cy="188913"/>
          </a:xfrm>
          <a:prstGeom prst="rect">
            <a:avLst/>
          </a:prstGeom>
          <a:noFill/>
        </p:spPr>
      </p:pic>
      <p:pic>
        <p:nvPicPr>
          <p:cNvPr id="28" name="Picture 54" descr="skills_ball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708920"/>
            <a:ext cx="212725" cy="188913"/>
          </a:xfrm>
          <a:prstGeom prst="rect">
            <a:avLst/>
          </a:prstGeom>
          <a:noFill/>
        </p:spPr>
      </p:pic>
      <p:pic>
        <p:nvPicPr>
          <p:cNvPr id="29" name="Picture 50" descr="Player_Red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88840"/>
            <a:ext cx="279400" cy="241300"/>
          </a:xfrm>
          <a:prstGeom prst="rect">
            <a:avLst/>
          </a:prstGeom>
          <a:noFill/>
        </p:spPr>
      </p:pic>
      <p:pic>
        <p:nvPicPr>
          <p:cNvPr id="30" name="Picture 54" descr="skills_ball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132856"/>
            <a:ext cx="212725" cy="188913"/>
          </a:xfrm>
          <a:prstGeom prst="rect">
            <a:avLst/>
          </a:prstGeom>
          <a:noFill/>
        </p:spPr>
      </p:pic>
      <p:pic>
        <p:nvPicPr>
          <p:cNvPr id="31" name="Picture 51" descr="Player_Blue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132856"/>
            <a:ext cx="279400" cy="241300"/>
          </a:xfrm>
          <a:prstGeom prst="rect">
            <a:avLst/>
          </a:prstGeom>
          <a:noFill/>
        </p:spPr>
      </p:pic>
      <p:pic>
        <p:nvPicPr>
          <p:cNvPr id="32" name="Picture 49" descr="Player_Yellow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76872"/>
            <a:ext cx="279400" cy="241300"/>
          </a:xfrm>
          <a:prstGeom prst="rect">
            <a:avLst/>
          </a:prstGeom>
          <a:noFill/>
        </p:spPr>
      </p:pic>
      <p:pic>
        <p:nvPicPr>
          <p:cNvPr id="33" name="Picture 32" descr="F:\TL Folder\NEW FA Skills Logo_4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F:\TL Folder\NEW FA Skills Logo_4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30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188640"/>
            <a:ext cx="8784976" cy="504056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schemeClr val="bg1"/>
                </a:solidFill>
                <a:ea typeface="+mj-ea"/>
                <a:cs typeface="+mj-cs"/>
              </a:rPr>
              <a:t>Long Range Shooting: Creating &amp; Taking Chances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3212976"/>
          <a:ext cx="8765706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2853"/>
                <a:gridCol w="4382853"/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i="1" dirty="0" smtClean="0"/>
                        <a:t>What Might</a:t>
                      </a:r>
                      <a:r>
                        <a:rPr lang="en-GB" sz="1400" i="1" baseline="0" dirty="0" smtClean="0"/>
                        <a:t> the Players Learn or Get Better at? 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33216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Technical</a:t>
                      </a:r>
                      <a:endParaRPr lang="en-GB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Psychological</a:t>
                      </a:r>
                      <a:endParaRPr lang="en-GB" sz="11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selection of where and how to strike the ball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positive</a:t>
                      </a:r>
                      <a:r>
                        <a:rPr lang="en-GB" sz="1100" baseline="0" dirty="0" smtClean="0"/>
                        <a:t> and confident attitude to shooting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creative and innovative mindset – not fear of trying something out</a:t>
                      </a:r>
                      <a:endParaRPr lang="en-GB" sz="1100" dirty="0" smtClean="0"/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136128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Physical</a:t>
                      </a:r>
                      <a:endParaRPr lang="en-GB" sz="11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Social</a:t>
                      </a:r>
                      <a:endParaRPr lang="en-GB" sz="11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execution</a:t>
                      </a:r>
                      <a:r>
                        <a:rPr lang="en-GB" sz="1100" baseline="0" dirty="0" smtClean="0"/>
                        <a:t> of striking techniques </a:t>
                      </a:r>
                      <a:endParaRPr lang="en-GB" sz="1100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sharing</a:t>
                      </a:r>
                      <a:r>
                        <a:rPr lang="en-GB" sz="1100" baseline="0" dirty="0" smtClean="0"/>
                        <a:t> roles and responsibilities – rotation of positions </a:t>
                      </a:r>
                      <a:endParaRPr lang="en-GB" sz="11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sessions_key_bgr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320480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44008" y="836712"/>
          <a:ext cx="4320480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25761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Get Started?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90648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area divided into two, as shown, with goals at either end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1 GK, 2 def locked in defensive half / 1 attacker locked in attacking half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players try to score by either shooting from distance or playing into attacker to score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100" b="1" i="1" baseline="0" dirty="0" smtClean="0"/>
                        <a:t>Progression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="0" i="0" baseline="0" dirty="0" smtClean="0"/>
                        <a:t> defender can travel with the ball into attacking half to create 2v2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="0" i="0" baseline="0" dirty="0" smtClean="0"/>
                        <a:t> 3 points for first time finishes </a:t>
                      </a:r>
                      <a:endParaRPr lang="en-GB" sz="1100" b="0" i="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9512" y="5048746"/>
          <a:ext cx="4320480" cy="169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324042">
                <a:tc gridSpan="2"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Make Changes to the Practice?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36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baseline="0" dirty="0" smtClean="0">
                          <a:solidFill>
                            <a:schemeClr val="bg1"/>
                          </a:solidFill>
                        </a:rPr>
                        <a:t>Easier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Harder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09314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make</a:t>
                      </a:r>
                      <a:r>
                        <a:rPr lang="en-GB" sz="1100" baseline="0" dirty="0" smtClean="0"/>
                        <a:t> area wider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make area shorter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play without attacker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make middle zone as safe zone for shot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make goal size bigger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make</a:t>
                      </a:r>
                      <a:r>
                        <a:rPr lang="en-GB" sz="1100" baseline="0" dirty="0" smtClean="0"/>
                        <a:t> area narrower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make area longer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play with extra attacker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make goal size smaller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44008" y="5051531"/>
          <a:ext cx="4320480" cy="168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18367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What</a:t>
                      </a:r>
                      <a:r>
                        <a:rPr lang="en-GB" sz="1400" i="1" baseline="0" dirty="0" smtClean="0"/>
                        <a:t> Questions Can I Ask to Support Players’ Learning?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37147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200" dirty="0" smtClean="0"/>
                        <a:t> </a:t>
                      </a:r>
                      <a:r>
                        <a:rPr lang="en-GB" sz="1100" dirty="0" smtClean="0"/>
                        <a:t>how</a:t>
                      </a:r>
                      <a:r>
                        <a:rPr lang="en-GB" sz="1100" baseline="0" dirty="0" smtClean="0"/>
                        <a:t> can defenders help GK when they get the ball?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how will you first touch effect your shot?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how many different ways can you strike the ball?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how might the position of the ball effect what technique you use?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how might position of defenders around you effect what technique you use?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how might the GK position effect the technique you use?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AutoShape 7" descr="Outlined diamond"/>
          <p:cNvSpPr>
            <a:spLocks noChangeAspect="1" noChangeArrowheads="1"/>
          </p:cNvSpPr>
          <p:nvPr/>
        </p:nvSpPr>
        <p:spPr bwMode="auto">
          <a:xfrm rot="10800000" flipH="1">
            <a:off x="251520" y="1772816"/>
            <a:ext cx="216024" cy="317968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279400" cy="241300"/>
          </a:xfrm>
          <a:prstGeom prst="rect">
            <a:avLst/>
          </a:prstGeom>
          <a:noFill/>
        </p:spPr>
      </p:pic>
      <p:pic>
        <p:nvPicPr>
          <p:cNvPr id="16" name="Picture 54" descr="skills_ball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988840"/>
            <a:ext cx="212725" cy="188913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 flipV="1">
            <a:off x="971600" y="1412776"/>
            <a:ext cx="504056" cy="720080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916832"/>
            <a:ext cx="279400" cy="241300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/>
          <p:nvPr/>
        </p:nvCxnSpPr>
        <p:spPr>
          <a:xfrm>
            <a:off x="2339752" y="1052736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7" descr="Outlined diamond"/>
          <p:cNvSpPr>
            <a:spLocks noChangeAspect="1" noChangeArrowheads="1"/>
          </p:cNvSpPr>
          <p:nvPr/>
        </p:nvSpPr>
        <p:spPr bwMode="auto">
          <a:xfrm flipH="1">
            <a:off x="4211960" y="1772816"/>
            <a:ext cx="235310" cy="346356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64904"/>
            <a:ext cx="279400" cy="241300"/>
          </a:xfrm>
          <a:prstGeom prst="rect">
            <a:avLst/>
          </a:prstGeom>
          <a:noFill/>
        </p:spPr>
      </p:pic>
      <p:pic>
        <p:nvPicPr>
          <p:cNvPr id="24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279400" cy="241300"/>
          </a:xfrm>
          <a:prstGeom prst="rect">
            <a:avLst/>
          </a:prstGeom>
          <a:noFill/>
        </p:spPr>
      </p:pic>
      <p:pic>
        <p:nvPicPr>
          <p:cNvPr id="25" name="Picture 50" descr="Player_Re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916832"/>
            <a:ext cx="279400" cy="241300"/>
          </a:xfrm>
          <a:prstGeom prst="rect">
            <a:avLst/>
          </a:prstGeom>
          <a:noFill/>
        </p:spPr>
      </p:pic>
      <p:pic>
        <p:nvPicPr>
          <p:cNvPr id="26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636912"/>
            <a:ext cx="279400" cy="241300"/>
          </a:xfrm>
          <a:prstGeom prst="rect">
            <a:avLst/>
          </a:prstGeom>
          <a:noFill/>
        </p:spPr>
      </p:pic>
      <p:pic>
        <p:nvPicPr>
          <p:cNvPr id="27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268760"/>
            <a:ext cx="279400" cy="241300"/>
          </a:xfrm>
          <a:prstGeom prst="rect">
            <a:avLst/>
          </a:prstGeom>
          <a:noFill/>
        </p:spPr>
      </p:pic>
      <p:pic>
        <p:nvPicPr>
          <p:cNvPr id="28" name="Picture 51" descr="Player_Blue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844824"/>
            <a:ext cx="279400" cy="241300"/>
          </a:xfrm>
          <a:prstGeom prst="rect">
            <a:avLst/>
          </a:prstGeom>
          <a:noFill/>
        </p:spPr>
      </p:pic>
      <p:cxnSp>
        <p:nvCxnSpPr>
          <p:cNvPr id="32" name="Straight Arrow Connector 31"/>
          <p:cNvCxnSpPr/>
          <p:nvPr/>
        </p:nvCxnSpPr>
        <p:spPr>
          <a:xfrm>
            <a:off x="1691680" y="1340768"/>
            <a:ext cx="2088232" cy="504056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F:\TL Folder\NEW FA Skills Logo_4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F:\TL Folder\NEW FA Skills Logo_4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30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79512" y="188640"/>
            <a:ext cx="8784976" cy="504056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Playing with Overloads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79512" y="3212976"/>
          <a:ext cx="876570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2853"/>
                <a:gridCol w="4382853"/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i="1" dirty="0" smtClean="0"/>
                        <a:t>What Might</a:t>
                      </a:r>
                      <a:r>
                        <a:rPr lang="en-GB" sz="1400" i="1" baseline="0" dirty="0" smtClean="0"/>
                        <a:t> the Players Learn or Get Better at? 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33216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Technical</a:t>
                      </a:r>
                      <a:endParaRPr lang="en-GB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Psychological</a:t>
                      </a:r>
                      <a:endParaRPr lang="en-GB" sz="11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how</a:t>
                      </a:r>
                      <a:r>
                        <a:rPr lang="en-GB" sz="1100" baseline="0" dirty="0" smtClean="0"/>
                        <a:t> to exploit overload situations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decision making on and off the ball</a:t>
                      </a:r>
                      <a:endParaRPr lang="en-GB" sz="110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coming</a:t>
                      </a:r>
                      <a:r>
                        <a:rPr lang="en-GB" sz="1100" baseline="0" dirty="0" smtClean="0"/>
                        <a:t> up with ideas for success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GB" sz="1100" baseline="0" dirty="0" smtClean="0"/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136128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Physical</a:t>
                      </a:r>
                      <a:endParaRPr lang="en-GB" sz="11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Social</a:t>
                      </a:r>
                      <a:endParaRPr lang="en-GB" sz="11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any game related movements linked</a:t>
                      </a:r>
                      <a:r>
                        <a:rPr lang="en-GB" sz="1100" baseline="0" dirty="0" smtClean="0"/>
                        <a:t> to attacking (on and off the ball)</a:t>
                      </a:r>
                      <a:endParaRPr lang="en-GB" sz="1100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working</a:t>
                      </a:r>
                      <a:r>
                        <a:rPr lang="en-GB" sz="1100" baseline="0" dirty="0" smtClean="0"/>
                        <a:t> in teams and in pairs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sharing ideas and reasoning </a:t>
                      </a:r>
                      <a:endParaRPr lang="en-GB" sz="11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" name="Picture 23" descr="sessions_key_bgr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320480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644008" y="836712"/>
          <a:ext cx="4320480" cy="2338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432048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Get Started?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90648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3 pitches, as shown, with goals at either end on each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players divided into two teams then put into teams in goals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1 player from each time is ‘magic player’ who will create an overload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when playing with overload, if you score the magic player moves to the next pitch, direction as shown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race between both teams to get there magic player back to original pitch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79512" y="5048746"/>
          <a:ext cx="4320480" cy="169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324042">
                <a:tc gridSpan="2"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Make Changes to the Practice?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36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baseline="0" dirty="0" smtClean="0">
                          <a:solidFill>
                            <a:schemeClr val="bg1"/>
                          </a:solidFill>
                        </a:rPr>
                        <a:t>Easier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Harder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09314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add</a:t>
                      </a:r>
                      <a:r>
                        <a:rPr lang="en-GB" sz="1100" baseline="0" dirty="0" smtClean="0"/>
                        <a:t> an extra magic player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add magic ball that can be transferred between pitches to provide more opportunities to score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add</a:t>
                      </a:r>
                      <a:r>
                        <a:rPr lang="en-GB" sz="1100" baseline="0" dirty="0" smtClean="0"/>
                        <a:t> scoring zone that the team must get into to score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magic player must score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magic player must get the assist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must be first time finish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644008" y="5051531"/>
          <a:ext cx="4320480" cy="168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18367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What</a:t>
                      </a:r>
                      <a:r>
                        <a:rPr lang="en-GB" sz="1400" i="1" baseline="0" dirty="0" smtClean="0"/>
                        <a:t> Questions Can I Ask to Support Players’ Learning?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37147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what is different when you have the magic player on your pitch?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</a:t>
                      </a:r>
                      <a:r>
                        <a:rPr lang="en-GB" sz="1100" dirty="0" smtClean="0"/>
                        <a:t>why</a:t>
                      </a:r>
                      <a:r>
                        <a:rPr lang="en-GB" sz="1100" baseline="0" dirty="0" smtClean="0"/>
                        <a:t> is having the magic player on your pitch an advantage?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how can you use this advantage successfully?</a:t>
                      </a:r>
                      <a:r>
                        <a:rPr lang="en-GB" sz="110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how</a:t>
                      </a:r>
                      <a:r>
                        <a:rPr lang="en-GB" sz="1100" baseline="0" dirty="0" smtClean="0"/>
                        <a:t> might how you play change when you have the magic player on your pitch?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sz="11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AutoShape 7" descr="Outlined diamond"/>
          <p:cNvSpPr>
            <a:spLocks noChangeAspect="1" noChangeArrowheads="1"/>
          </p:cNvSpPr>
          <p:nvPr/>
        </p:nvSpPr>
        <p:spPr bwMode="auto">
          <a:xfrm rot="5400000" flipH="1">
            <a:off x="3698412" y="2718413"/>
            <a:ext cx="264945" cy="389976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" name="Picture 49" descr="Player_Yellow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279400" cy="241300"/>
          </a:xfrm>
          <a:prstGeom prst="rect">
            <a:avLst/>
          </a:prstGeom>
          <a:noFill/>
        </p:spPr>
      </p:pic>
      <p:pic>
        <p:nvPicPr>
          <p:cNvPr id="32" name="Picture 50" descr="Player_Red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76872"/>
            <a:ext cx="279400" cy="241300"/>
          </a:xfrm>
          <a:prstGeom prst="rect">
            <a:avLst/>
          </a:prstGeom>
          <a:noFill/>
        </p:spPr>
      </p:pic>
      <p:pic>
        <p:nvPicPr>
          <p:cNvPr id="33" name="Picture 54" descr="skills_ball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916832"/>
            <a:ext cx="212725" cy="188913"/>
          </a:xfrm>
          <a:prstGeom prst="rect">
            <a:avLst/>
          </a:prstGeom>
          <a:noFill/>
        </p:spPr>
      </p:pic>
      <p:pic>
        <p:nvPicPr>
          <p:cNvPr id="37" name="Picture 51" descr="Player_Blue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340768"/>
            <a:ext cx="279400" cy="241300"/>
          </a:xfrm>
          <a:prstGeom prst="rect">
            <a:avLst/>
          </a:prstGeom>
          <a:noFill/>
        </p:spPr>
      </p:pic>
      <p:cxnSp>
        <p:nvCxnSpPr>
          <p:cNvPr id="38" name="Straight Connector 37"/>
          <p:cNvCxnSpPr/>
          <p:nvPr/>
        </p:nvCxnSpPr>
        <p:spPr>
          <a:xfrm>
            <a:off x="1547664" y="980728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59832" y="980728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0" descr="Player_Red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348880"/>
            <a:ext cx="279400" cy="241300"/>
          </a:xfrm>
          <a:prstGeom prst="rect">
            <a:avLst/>
          </a:prstGeom>
          <a:noFill/>
        </p:spPr>
      </p:pic>
      <p:pic>
        <p:nvPicPr>
          <p:cNvPr id="41" name="Picture 50" descr="Player_Red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276872"/>
            <a:ext cx="279400" cy="241300"/>
          </a:xfrm>
          <a:prstGeom prst="rect">
            <a:avLst/>
          </a:prstGeom>
          <a:noFill/>
        </p:spPr>
      </p:pic>
      <p:pic>
        <p:nvPicPr>
          <p:cNvPr id="42" name="Picture 50" descr="Player_Red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348880"/>
            <a:ext cx="279400" cy="241300"/>
          </a:xfrm>
          <a:prstGeom prst="rect">
            <a:avLst/>
          </a:prstGeom>
          <a:noFill/>
        </p:spPr>
      </p:pic>
      <p:pic>
        <p:nvPicPr>
          <p:cNvPr id="43" name="Picture 50" descr="Player_Red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348880"/>
            <a:ext cx="279400" cy="241300"/>
          </a:xfrm>
          <a:prstGeom prst="rect">
            <a:avLst/>
          </a:prstGeom>
          <a:noFill/>
        </p:spPr>
      </p:pic>
      <p:pic>
        <p:nvPicPr>
          <p:cNvPr id="44" name="Picture 50" descr="Player_Red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348880"/>
            <a:ext cx="279400" cy="241300"/>
          </a:xfrm>
          <a:prstGeom prst="rect">
            <a:avLst/>
          </a:prstGeom>
          <a:noFill/>
        </p:spPr>
      </p:pic>
      <p:sp>
        <p:nvSpPr>
          <p:cNvPr id="45" name="AutoShape 7" descr="Outlined diamond"/>
          <p:cNvSpPr>
            <a:spLocks noChangeAspect="1" noChangeArrowheads="1"/>
          </p:cNvSpPr>
          <p:nvPr/>
        </p:nvSpPr>
        <p:spPr bwMode="auto">
          <a:xfrm rot="5400000" flipH="1">
            <a:off x="2186244" y="2718413"/>
            <a:ext cx="264945" cy="389976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AutoShape 7" descr="Outlined diamond"/>
          <p:cNvSpPr>
            <a:spLocks noChangeAspect="1" noChangeArrowheads="1"/>
          </p:cNvSpPr>
          <p:nvPr/>
        </p:nvSpPr>
        <p:spPr bwMode="auto">
          <a:xfrm rot="5400000" flipH="1">
            <a:off x="746083" y="2718413"/>
            <a:ext cx="264945" cy="389976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AutoShape 7" descr="Outlined diamond"/>
          <p:cNvSpPr>
            <a:spLocks noChangeAspect="1" noChangeArrowheads="1"/>
          </p:cNvSpPr>
          <p:nvPr/>
        </p:nvSpPr>
        <p:spPr bwMode="auto">
          <a:xfrm rot="16200000" flipH="1">
            <a:off x="3703859" y="840757"/>
            <a:ext cx="288034" cy="423960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AutoShape 7" descr="Outlined diamond"/>
          <p:cNvSpPr>
            <a:spLocks noChangeAspect="1" noChangeArrowheads="1"/>
          </p:cNvSpPr>
          <p:nvPr/>
        </p:nvSpPr>
        <p:spPr bwMode="auto">
          <a:xfrm rot="16200000" flipH="1">
            <a:off x="751531" y="840757"/>
            <a:ext cx="288034" cy="423960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AutoShape 7" descr="Outlined diamond"/>
          <p:cNvSpPr>
            <a:spLocks noChangeAspect="1" noChangeArrowheads="1"/>
          </p:cNvSpPr>
          <p:nvPr/>
        </p:nvSpPr>
        <p:spPr bwMode="auto">
          <a:xfrm rot="16200000" flipH="1">
            <a:off x="2191691" y="840757"/>
            <a:ext cx="288034" cy="423960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" name="Picture 49" descr="Player_Yellow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060848"/>
            <a:ext cx="279400" cy="241300"/>
          </a:xfrm>
          <a:prstGeom prst="rect">
            <a:avLst/>
          </a:prstGeom>
          <a:noFill/>
        </p:spPr>
      </p:pic>
      <p:pic>
        <p:nvPicPr>
          <p:cNvPr id="51" name="Picture 51" descr="Player_Blue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340768"/>
            <a:ext cx="279400" cy="241300"/>
          </a:xfrm>
          <a:prstGeom prst="rect">
            <a:avLst/>
          </a:prstGeom>
          <a:noFill/>
        </p:spPr>
      </p:pic>
      <p:pic>
        <p:nvPicPr>
          <p:cNvPr id="52" name="Picture 51" descr="Player_Blue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340768"/>
            <a:ext cx="279400" cy="241300"/>
          </a:xfrm>
          <a:prstGeom prst="rect">
            <a:avLst/>
          </a:prstGeom>
          <a:noFill/>
        </p:spPr>
      </p:pic>
      <p:pic>
        <p:nvPicPr>
          <p:cNvPr id="53" name="Picture 51" descr="Player_Blue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340768"/>
            <a:ext cx="279400" cy="241300"/>
          </a:xfrm>
          <a:prstGeom prst="rect">
            <a:avLst/>
          </a:prstGeom>
          <a:noFill/>
        </p:spPr>
      </p:pic>
      <p:pic>
        <p:nvPicPr>
          <p:cNvPr id="54" name="Picture 51" descr="Player_Blue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340768"/>
            <a:ext cx="279400" cy="241300"/>
          </a:xfrm>
          <a:prstGeom prst="rect">
            <a:avLst/>
          </a:prstGeom>
          <a:noFill/>
        </p:spPr>
      </p:pic>
      <p:pic>
        <p:nvPicPr>
          <p:cNvPr id="55" name="Picture 51" descr="Player_Blue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340768"/>
            <a:ext cx="279400" cy="241300"/>
          </a:xfrm>
          <a:prstGeom prst="rect">
            <a:avLst/>
          </a:prstGeom>
          <a:noFill/>
        </p:spPr>
      </p:pic>
      <p:pic>
        <p:nvPicPr>
          <p:cNvPr id="56" name="Picture 54" descr="skills_ball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844824"/>
            <a:ext cx="212725" cy="188913"/>
          </a:xfrm>
          <a:prstGeom prst="rect">
            <a:avLst/>
          </a:prstGeom>
          <a:noFill/>
        </p:spPr>
      </p:pic>
      <p:pic>
        <p:nvPicPr>
          <p:cNvPr id="57" name="Picture 54" descr="skills_ball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916832"/>
            <a:ext cx="212725" cy="188913"/>
          </a:xfrm>
          <a:prstGeom prst="rect">
            <a:avLst/>
          </a:prstGeom>
          <a:noFill/>
        </p:spPr>
      </p:pic>
      <p:cxnSp>
        <p:nvCxnSpPr>
          <p:cNvPr id="58" name="Straight Arrow Connector 57"/>
          <p:cNvCxnSpPr/>
          <p:nvPr/>
        </p:nvCxnSpPr>
        <p:spPr>
          <a:xfrm flipH="1">
            <a:off x="1115616" y="2132856"/>
            <a:ext cx="2376264" cy="0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115616" y="1700808"/>
            <a:ext cx="2376264" cy="0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F:\TL Folder\NEW FA Skills Logo_4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F:\TL Folder\NEW FA Skills Logo_4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30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179512" y="188640"/>
            <a:ext cx="8784976" cy="504056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schemeClr val="bg1"/>
                </a:solidFill>
                <a:ea typeface="+mj-ea"/>
                <a:cs typeface="+mj-cs"/>
              </a:rPr>
              <a:t>Playing on the Break: Quick Forward Play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79512" y="3212976"/>
          <a:ext cx="876570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2853"/>
                <a:gridCol w="4382853"/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i="1" dirty="0" smtClean="0"/>
                        <a:t>What Might</a:t>
                      </a:r>
                      <a:r>
                        <a:rPr lang="en-GB" sz="1400" i="1" baseline="0" dirty="0" smtClean="0"/>
                        <a:t> the Players Learn or Get Better at? 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33216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Technical</a:t>
                      </a:r>
                      <a:endParaRPr lang="en-GB" sz="11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Psychological</a:t>
                      </a:r>
                      <a:endParaRPr lang="en-GB" sz="11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movement</a:t>
                      </a:r>
                      <a:r>
                        <a:rPr lang="en-GB" sz="1100" baseline="0" dirty="0" smtClean="0"/>
                        <a:t> and support in front of ball, timing and angle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when to travel with the ball and when to pass the ball</a:t>
                      </a:r>
                      <a:endParaRPr lang="en-GB" sz="110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making</a:t>
                      </a:r>
                      <a:r>
                        <a:rPr lang="en-GB" sz="1100" baseline="0" dirty="0" smtClean="0"/>
                        <a:t> most of opportunities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concentration in being able to stay on task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136128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Physical</a:t>
                      </a:r>
                      <a:endParaRPr lang="en-GB" sz="11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Social</a:t>
                      </a:r>
                      <a:endParaRPr lang="en-GB" sz="11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quickness</a:t>
                      </a:r>
                      <a:r>
                        <a:rPr lang="en-GB" sz="1100" baseline="0" dirty="0" smtClean="0"/>
                        <a:t> of forward movement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movement skills on the ball; striking techniques and RWB</a:t>
                      </a:r>
                      <a:endParaRPr lang="en-GB" sz="1100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sharing</a:t>
                      </a:r>
                      <a:r>
                        <a:rPr lang="en-GB" sz="1100" baseline="0" dirty="0" smtClean="0"/>
                        <a:t> the ball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working hard collectively as a team</a:t>
                      </a:r>
                      <a:endParaRPr lang="en-GB" sz="11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" name="Picture 23" descr="sessions_key_bgr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320480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644008" y="836712"/>
          <a:ext cx="4320480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25761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Get Started?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90648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area divided into third, as shown (middle third is narrower), with goals at either end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red team starts with the ball and attacks blue teams goal to try and score – they must be in opponents half to score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if they score blues attack yellows, and reds wait at opposite goal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blues try to win the ball back and break out yellows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reds can attempt to win ball back until blues get in middle third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100" b="1" i="1" baseline="0" dirty="0" smtClean="0"/>
                        <a:t>Progression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="0" i="0" baseline="0" dirty="0" smtClean="0"/>
                        <a:t> one player from team that lost ball can recover into middle third to try and win ball back </a:t>
                      </a:r>
                      <a:endParaRPr lang="en-GB" sz="1100" b="0" i="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79512" y="5048746"/>
          <a:ext cx="4320480" cy="169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</a:tblGrid>
              <a:tr h="324042">
                <a:tc gridSpan="2">
                  <a:txBody>
                    <a:bodyPr/>
                    <a:lstStyle/>
                    <a:p>
                      <a:r>
                        <a:rPr lang="en-GB" sz="1400" i="1" dirty="0" smtClean="0"/>
                        <a:t>How Do</a:t>
                      </a:r>
                      <a:r>
                        <a:rPr lang="en-GB" sz="1400" i="1" baseline="0" dirty="0" smtClean="0"/>
                        <a:t> I</a:t>
                      </a:r>
                      <a:r>
                        <a:rPr lang="en-GB" sz="1400" i="1" dirty="0" smtClean="0"/>
                        <a:t> Make Changes to the Practice?</a:t>
                      </a:r>
                      <a:endParaRPr lang="en-GB" sz="1400" i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5436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baseline="0" dirty="0" smtClean="0">
                          <a:solidFill>
                            <a:schemeClr val="bg1"/>
                          </a:solidFill>
                        </a:rPr>
                        <a:t>Easier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GB" sz="1100" b="1" dirty="0" smtClean="0">
                          <a:solidFill>
                            <a:schemeClr val="bg1"/>
                          </a:solidFill>
                        </a:rPr>
                        <a:t>Harder</a:t>
                      </a:r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09314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allow</a:t>
                      </a:r>
                      <a:r>
                        <a:rPr lang="en-GB" sz="1100" baseline="0" dirty="0" smtClean="0"/>
                        <a:t> less defenders to defend goal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make middle zone bigger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dirty="0" smtClean="0"/>
                        <a:t> make</a:t>
                      </a:r>
                      <a:r>
                        <a:rPr lang="en-GB" sz="1100" baseline="0" dirty="0" smtClean="0"/>
                        <a:t> middle zone smaller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set time limit to score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set touch limit to score 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644008" y="5051531"/>
          <a:ext cx="4320480" cy="168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18367">
                <a:tc>
                  <a:txBody>
                    <a:bodyPr/>
                    <a:lstStyle/>
                    <a:p>
                      <a:r>
                        <a:rPr lang="en-GB" sz="1400" i="1" dirty="0" smtClean="0"/>
                        <a:t>What</a:t>
                      </a:r>
                      <a:r>
                        <a:rPr lang="en-GB" sz="1400" i="1" baseline="0" dirty="0" smtClean="0"/>
                        <a:t> Questions Can I Ask to Support Players’ Learning?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37147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200" dirty="0" smtClean="0"/>
                        <a:t> </a:t>
                      </a:r>
                      <a:r>
                        <a:rPr lang="en-GB" sz="1100" dirty="0" smtClean="0"/>
                        <a:t>what</a:t>
                      </a:r>
                      <a:r>
                        <a:rPr lang="en-GB" sz="1100" baseline="0" dirty="0" smtClean="0"/>
                        <a:t> do we need to do in order to attack?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when we win the ball what options do we have?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how can the players off the ball help the player on the ball?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how does what the defending team do effect the decisions you make on and off the ball?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what do you need to do in order to attack quickly?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100" baseline="0" dirty="0" smtClean="0"/>
                        <a:t> when might you need to slow the speed of your move down?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AutoShape 7" descr="Outlined diamond"/>
          <p:cNvSpPr>
            <a:spLocks noChangeAspect="1" noChangeArrowheads="1"/>
          </p:cNvSpPr>
          <p:nvPr/>
        </p:nvSpPr>
        <p:spPr bwMode="auto">
          <a:xfrm rot="10800000" flipH="1">
            <a:off x="251520" y="1700808"/>
            <a:ext cx="216024" cy="317968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" name="Picture 49" descr="Player_Yellow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279400" cy="241300"/>
          </a:xfrm>
          <a:prstGeom prst="rect">
            <a:avLst/>
          </a:prstGeom>
          <a:noFill/>
        </p:spPr>
      </p:pic>
      <p:pic>
        <p:nvPicPr>
          <p:cNvPr id="32" name="Picture 50" descr="Player_Red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72816"/>
            <a:ext cx="279400" cy="241300"/>
          </a:xfrm>
          <a:prstGeom prst="rect">
            <a:avLst/>
          </a:prstGeom>
          <a:noFill/>
        </p:spPr>
      </p:pic>
      <p:pic>
        <p:nvPicPr>
          <p:cNvPr id="33" name="Picture 54" descr="skills_ball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700808"/>
            <a:ext cx="212725" cy="188913"/>
          </a:xfrm>
          <a:prstGeom prst="rect">
            <a:avLst/>
          </a:prstGeom>
          <a:noFill/>
        </p:spPr>
      </p:pic>
      <p:pic>
        <p:nvPicPr>
          <p:cNvPr id="37" name="Picture 51" descr="Player_Blue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556792"/>
            <a:ext cx="279400" cy="241300"/>
          </a:xfrm>
          <a:prstGeom prst="rect">
            <a:avLst/>
          </a:prstGeom>
          <a:noFill/>
        </p:spPr>
      </p:pic>
      <p:cxnSp>
        <p:nvCxnSpPr>
          <p:cNvPr id="38" name="Straight Connector 37"/>
          <p:cNvCxnSpPr/>
          <p:nvPr/>
        </p:nvCxnSpPr>
        <p:spPr>
          <a:xfrm>
            <a:off x="2915816" y="980728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utoShape 7" descr="Outlined diamond"/>
          <p:cNvSpPr>
            <a:spLocks noChangeAspect="1" noChangeArrowheads="1"/>
          </p:cNvSpPr>
          <p:nvPr/>
        </p:nvSpPr>
        <p:spPr bwMode="auto">
          <a:xfrm flipH="1">
            <a:off x="4283968" y="1772816"/>
            <a:ext cx="192938" cy="283987"/>
          </a:xfrm>
          <a:prstGeom prst="moon">
            <a:avLst>
              <a:gd name="adj" fmla="val 87500"/>
            </a:avLst>
          </a:prstGeom>
          <a:pattFill prst="openDmnd">
            <a:fgClr>
              <a:srgbClr val="000000"/>
            </a:fgClr>
            <a:bgClr>
              <a:srgbClr val="FFFFFF"/>
            </a:bgClr>
          </a:patt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" name="Picture 51" descr="Player_Blue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420888"/>
            <a:ext cx="279400" cy="241300"/>
          </a:xfrm>
          <a:prstGeom prst="rect">
            <a:avLst/>
          </a:prstGeom>
          <a:noFill/>
        </p:spPr>
      </p:pic>
      <p:pic>
        <p:nvPicPr>
          <p:cNvPr id="41" name="Picture 51" descr="Player_Blue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916832"/>
            <a:ext cx="279400" cy="241300"/>
          </a:xfrm>
          <a:prstGeom prst="rect">
            <a:avLst/>
          </a:prstGeom>
          <a:noFill/>
        </p:spPr>
      </p:pic>
      <p:pic>
        <p:nvPicPr>
          <p:cNvPr id="42" name="Picture 50" descr="Player_Red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556792"/>
            <a:ext cx="279400" cy="241300"/>
          </a:xfrm>
          <a:prstGeom prst="rect">
            <a:avLst/>
          </a:prstGeom>
          <a:noFill/>
        </p:spPr>
      </p:pic>
      <p:pic>
        <p:nvPicPr>
          <p:cNvPr id="43" name="Picture 50" descr="Player_Red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0376" y="2077616"/>
            <a:ext cx="279400" cy="241300"/>
          </a:xfrm>
          <a:prstGeom prst="rect">
            <a:avLst/>
          </a:prstGeom>
          <a:noFill/>
        </p:spPr>
      </p:pic>
      <p:pic>
        <p:nvPicPr>
          <p:cNvPr id="44" name="Picture 49" descr="Player_Yellow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279400" cy="241300"/>
          </a:xfrm>
          <a:prstGeom prst="rect">
            <a:avLst/>
          </a:prstGeom>
          <a:noFill/>
        </p:spPr>
      </p:pic>
      <p:pic>
        <p:nvPicPr>
          <p:cNvPr id="45" name="Picture 49" descr="Player_Yellow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279400" cy="241300"/>
          </a:xfrm>
          <a:prstGeom prst="rect">
            <a:avLst/>
          </a:prstGeom>
          <a:noFill/>
        </p:spPr>
      </p:pic>
      <p:cxnSp>
        <p:nvCxnSpPr>
          <p:cNvPr id="46" name="Straight Connector 45"/>
          <p:cNvCxnSpPr/>
          <p:nvPr/>
        </p:nvCxnSpPr>
        <p:spPr>
          <a:xfrm>
            <a:off x="1979712" y="980728"/>
            <a:ext cx="0" cy="19442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F:\TL Folder\NEW FA Skills Logo_4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F:\TL Folder\NEW FA Skills Logo_4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300" y="291678"/>
            <a:ext cx="329010" cy="32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3318</Words>
  <Application>Microsoft Office PowerPoint</Application>
  <PresentationFormat>On-screen Show (4:3)</PresentationFormat>
  <Paragraphs>379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Coaching Pack 12 – 16 Years </vt:lpstr>
      <vt:lpstr>What Am I Coaching Today?</vt:lpstr>
      <vt:lpstr>Playing Forward: Receiving &amp; Passing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Title / Topic</dc:title>
  <dc:creator>User</dc:creator>
  <cp:lastModifiedBy>Lauren Phillips</cp:lastModifiedBy>
  <cp:revision>9</cp:revision>
  <dcterms:created xsi:type="dcterms:W3CDTF">2014-06-02T15:28:14Z</dcterms:created>
  <dcterms:modified xsi:type="dcterms:W3CDTF">2015-06-17T07:54:02Z</dcterms:modified>
</cp:coreProperties>
</file>